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102"/>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61" r:id="rId35"/>
    <p:sldId id="462" r:id="rId36"/>
    <p:sldId id="411" r:id="rId37"/>
    <p:sldId id="415" r:id="rId38"/>
    <p:sldId id="410" r:id="rId39"/>
    <p:sldId id="414" r:id="rId40"/>
    <p:sldId id="418" r:id="rId41"/>
    <p:sldId id="424" r:id="rId42"/>
    <p:sldId id="421" r:id="rId43"/>
    <p:sldId id="425" r:id="rId44"/>
    <p:sldId id="422" r:id="rId45"/>
    <p:sldId id="430" r:id="rId46"/>
    <p:sldId id="429" r:id="rId47"/>
    <p:sldId id="427" r:id="rId48"/>
    <p:sldId id="432" r:id="rId49"/>
    <p:sldId id="431" r:id="rId50"/>
    <p:sldId id="428" r:id="rId51"/>
    <p:sldId id="435" r:id="rId52"/>
    <p:sldId id="436" r:id="rId53"/>
    <p:sldId id="423" r:id="rId54"/>
    <p:sldId id="426" r:id="rId55"/>
    <p:sldId id="438" r:id="rId56"/>
    <p:sldId id="437" r:id="rId57"/>
    <p:sldId id="439" r:id="rId58"/>
    <p:sldId id="433" r:id="rId59"/>
    <p:sldId id="442" r:id="rId60"/>
    <p:sldId id="440" r:id="rId61"/>
    <p:sldId id="468" r:id="rId62"/>
    <p:sldId id="469" r:id="rId63"/>
    <p:sldId id="441" r:id="rId64"/>
    <p:sldId id="444" r:id="rId65"/>
    <p:sldId id="445" r:id="rId66"/>
    <p:sldId id="470" r:id="rId67"/>
    <p:sldId id="467" r:id="rId68"/>
    <p:sldId id="455" r:id="rId69"/>
    <p:sldId id="458" r:id="rId70"/>
    <p:sldId id="459" r:id="rId71"/>
    <p:sldId id="460" r:id="rId72"/>
    <p:sldId id="447" r:id="rId73"/>
    <p:sldId id="464" r:id="rId74"/>
    <p:sldId id="457" r:id="rId75"/>
    <p:sldId id="465" r:id="rId76"/>
    <p:sldId id="466" r:id="rId77"/>
    <p:sldId id="471" r:id="rId78"/>
    <p:sldId id="446" r:id="rId79"/>
    <p:sldId id="443" r:id="rId80"/>
    <p:sldId id="453" r:id="rId81"/>
    <p:sldId id="450" r:id="rId82"/>
    <p:sldId id="451" r:id="rId83"/>
    <p:sldId id="448" r:id="rId84"/>
    <p:sldId id="452" r:id="rId85"/>
    <p:sldId id="454" r:id="rId86"/>
    <p:sldId id="449" r:id="rId87"/>
    <p:sldId id="340" r:id="rId88"/>
    <p:sldId id="375" r:id="rId89"/>
    <p:sldId id="456" r:id="rId90"/>
    <p:sldId id="374" r:id="rId91"/>
    <p:sldId id="463" r:id="rId92"/>
    <p:sldId id="472" r:id="rId93"/>
    <p:sldId id="473" r:id="rId94"/>
    <p:sldId id="474" r:id="rId95"/>
    <p:sldId id="476" r:id="rId96"/>
    <p:sldId id="477" r:id="rId97"/>
    <p:sldId id="478" r:id="rId98"/>
    <p:sldId id="480" r:id="rId99"/>
    <p:sldId id="479" r:id="rId100"/>
    <p:sldId id="475" r:id="rId101"/>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73" autoAdjust="0"/>
  </p:normalViewPr>
  <p:slideViewPr>
    <p:cSldViewPr snapToGrid="0">
      <p:cViewPr varScale="1">
        <p:scale>
          <a:sx n="101" d="100"/>
          <a:sy n="101" d="100"/>
        </p:scale>
        <p:origin x="85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07" Type="http://schemas.microsoft.com/office/2015/10/relationships/revisionInfo" Target="revisionInfo.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notesMaster" Target="notesMasters/notesMaster1.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1.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s>
</file>

<file path=ppt/media/image1.jpeg>
</file>

<file path=ppt/media/image10.png>
</file>

<file path=ppt/media/image11.png>
</file>

<file path=ppt/media/image12.jpg>
</file>

<file path=ppt/media/image13.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11/27/2023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46</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49</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11/27/2023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11/27/2023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458734830"/>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dirty="0">
                          <a:effectLst/>
                        </a:rPr>
                        <a:t>1</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a:t>
                      </a:r>
                      <a:r>
                        <a:rPr lang="en-IE" sz="1600" kern="100">
                          <a:effectLst/>
                        </a:rPr>
                        <a:t>, Eve, Bob</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574257244"/>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368026">
                  <a:extLst>
                    <a:ext uri="{9D8B030D-6E8A-4147-A177-3AD203B41FA5}">
                      <a16:colId xmlns:a16="http://schemas.microsoft.com/office/drawing/2014/main" val="3382944522"/>
                    </a:ext>
                  </a:extLst>
                </a:gridCol>
                <a:gridCol w="1533924">
                  <a:extLst>
                    <a:ext uri="{9D8B030D-6E8A-4147-A177-3AD203B41FA5}">
                      <a16:colId xmlns:a16="http://schemas.microsoft.com/office/drawing/2014/main" val="3556367693"/>
                    </a:ext>
                  </a:extLst>
                </a:gridCol>
                <a:gridCol w="1800225">
                  <a:extLst>
                    <a:ext uri="{9D8B030D-6E8A-4147-A177-3AD203B41FA5}">
                      <a16:colId xmlns:a16="http://schemas.microsoft.com/office/drawing/2014/main" val="2583033163"/>
                    </a:ext>
                  </a:extLst>
                </a:gridCol>
                <a:gridCol w="1019175">
                  <a:extLst>
                    <a:ext uri="{9D8B030D-6E8A-4147-A177-3AD203B41FA5}">
                      <a16:colId xmlns:a16="http://schemas.microsoft.com/office/drawing/2014/main" val="3287626879"/>
                    </a:ext>
                  </a:extLst>
                </a:gridCol>
                <a:gridCol w="1118781">
                  <a:extLst>
                    <a:ext uri="{9D8B030D-6E8A-4147-A177-3AD203B41FA5}">
                      <a16:colId xmlns:a16="http://schemas.microsoft.com/office/drawing/2014/main" val="556062274"/>
                    </a:ext>
                  </a:extLst>
                </a:gridCol>
                <a:gridCol w="1287869">
                  <a:extLst>
                    <a:ext uri="{9D8B030D-6E8A-4147-A177-3AD203B41FA5}">
                      <a16:colId xmlns:a16="http://schemas.microsoft.com/office/drawing/2014/main" val="1644701212"/>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20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1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NL" sz="1700" dirty="0"/>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723861549"/>
              </p:ext>
            </p:extLst>
          </p:nvPr>
        </p:nvGraphicFramePr>
        <p:xfrm>
          <a:off x="5161846" y="367635"/>
          <a:ext cx="6511926" cy="1390652"/>
        </p:xfrm>
        <a:graphic>
          <a:graphicData uri="http://schemas.openxmlformats.org/drawingml/2006/table">
            <a:tbl>
              <a:tblPr firstRow="1" bandRow="1">
                <a:tableStyleId>{073A0DAA-6AF3-43AB-8588-CEC1D06C72B9}</a:tableStyleId>
              </a:tblPr>
              <a:tblGrid>
                <a:gridCol w="1262101">
                  <a:extLst>
                    <a:ext uri="{9D8B030D-6E8A-4147-A177-3AD203B41FA5}">
                      <a16:colId xmlns:a16="http://schemas.microsoft.com/office/drawing/2014/main" val="865358047"/>
                    </a:ext>
                  </a:extLst>
                </a:gridCol>
                <a:gridCol w="1544599">
                  <a:extLst>
                    <a:ext uri="{9D8B030D-6E8A-4147-A177-3AD203B41FA5}">
                      <a16:colId xmlns:a16="http://schemas.microsoft.com/office/drawing/2014/main" val="4224498240"/>
                    </a:ext>
                  </a:extLst>
                </a:gridCol>
                <a:gridCol w="1181024">
                  <a:extLst>
                    <a:ext uri="{9D8B030D-6E8A-4147-A177-3AD203B41FA5}">
                      <a16:colId xmlns:a16="http://schemas.microsoft.com/office/drawing/2014/main" val="3789029278"/>
                    </a:ext>
                  </a:extLst>
                </a:gridCol>
                <a:gridCol w="1262101">
                  <a:extLst>
                    <a:ext uri="{9D8B030D-6E8A-4147-A177-3AD203B41FA5}">
                      <a16:colId xmlns:a16="http://schemas.microsoft.com/office/drawing/2014/main" val="1052595387"/>
                    </a:ext>
                  </a:extLst>
                </a:gridCol>
                <a:gridCol w="1262101">
                  <a:extLst>
                    <a:ext uri="{9D8B030D-6E8A-4147-A177-3AD203B41FA5}">
                      <a16:colId xmlns:a16="http://schemas.microsoft.com/office/drawing/2014/main" val="76537946"/>
                    </a:ext>
                  </a:extLst>
                </a:gridCol>
              </a:tblGrid>
              <a:tr h="347663">
                <a:tc>
                  <a:txBody>
                    <a:bodyPr/>
                    <a:lstStyle/>
                    <a:p>
                      <a:pPr algn="ctr">
                        <a:lnSpc>
                          <a:spcPct val="107000"/>
                        </a:lnSpc>
                        <a:spcAft>
                          <a:spcPts val="800"/>
                        </a:spcAft>
                      </a:pPr>
                      <a:r>
                        <a:rPr lang="en-IE" sz="1200" b="1" kern="100" dirty="0" err="1">
                          <a:effectLst/>
                        </a:rPr>
                        <a:t>VluchtID</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Luchtvaartmaatschappij</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Vertrekpunt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Bestemming</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Passagiers</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47663">
                <a:tc>
                  <a:txBody>
                    <a:bodyPr/>
                    <a:lstStyle/>
                    <a:p>
                      <a:pPr>
                        <a:lnSpc>
                          <a:spcPct val="107000"/>
                        </a:lnSpc>
                        <a:spcAft>
                          <a:spcPts val="800"/>
                        </a:spcAft>
                      </a:pPr>
                      <a:r>
                        <a:rPr lang="en-IE" sz="1200" kern="100" dirty="0">
                          <a:effectLst/>
                        </a:rPr>
                        <a:t>1</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Parijs</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Alice, Bob</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47663">
                <a:tc>
                  <a:txBody>
                    <a:bodyPr/>
                    <a:lstStyle/>
                    <a:p>
                      <a:pPr>
                        <a:lnSpc>
                          <a:spcPct val="107000"/>
                        </a:lnSpc>
                        <a:spcAft>
                          <a:spcPts val="800"/>
                        </a:spcAft>
                      </a:pPr>
                      <a:r>
                        <a:rPr lang="en-IE" sz="1200" kern="100">
                          <a:effectLst/>
                        </a:rPr>
                        <a:t>2</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Lufthansa</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Frankfurt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Londen</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Carol</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47663">
                <a:tc>
                  <a:txBody>
                    <a:bodyPr/>
                    <a:lstStyle/>
                    <a:p>
                      <a:pPr>
                        <a:lnSpc>
                          <a:spcPct val="107000"/>
                        </a:lnSpc>
                        <a:spcAft>
                          <a:spcPts val="800"/>
                        </a:spcAft>
                      </a:pPr>
                      <a:r>
                        <a:rPr lang="en-IE" sz="1200" kern="100">
                          <a:effectLst/>
                        </a:rPr>
                        <a:t>3</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New York</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Dave, Eve, Bob</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graphicFrame>
        <p:nvGraphicFramePr>
          <p:cNvPr id="10" name="Table 9">
            <a:extLst>
              <a:ext uri="{FF2B5EF4-FFF2-40B4-BE49-F238E27FC236}">
                <a16:creationId xmlns:a16="http://schemas.microsoft.com/office/drawing/2014/main" id="{25536457-4B27-C245-368A-9F1DA8A74EAA}"/>
              </a:ext>
            </a:extLst>
          </p:cNvPr>
          <p:cNvGraphicFramePr>
            <a:graphicFrameLocks noGrp="1"/>
          </p:cNvGraphicFramePr>
          <p:nvPr>
            <p:extLst>
              <p:ext uri="{D42A27DB-BD31-4B8C-83A1-F6EECF244321}">
                <p14:modId xmlns:p14="http://schemas.microsoft.com/office/powerpoint/2010/main" val="2997561646"/>
              </p:ext>
            </p:extLst>
          </p:nvPr>
        </p:nvGraphicFramePr>
        <p:xfrm>
          <a:off x="5500061" y="5202571"/>
          <a:ext cx="2675966" cy="932703"/>
        </p:xfrm>
        <a:graphic>
          <a:graphicData uri="http://schemas.openxmlformats.org/drawingml/2006/table">
            <a:tbl>
              <a:tblPr firstRow="1" bandRow="1">
                <a:tableStyleId>{5C22544A-7EE6-4342-B048-85BDC9FD1C3A}</a:tableStyleId>
              </a:tblPr>
              <a:tblGrid>
                <a:gridCol w="1528482">
                  <a:extLst>
                    <a:ext uri="{9D8B030D-6E8A-4147-A177-3AD203B41FA5}">
                      <a16:colId xmlns:a16="http://schemas.microsoft.com/office/drawing/2014/main" val="3856207570"/>
                    </a:ext>
                  </a:extLst>
                </a:gridCol>
                <a:gridCol w="1147484">
                  <a:extLst>
                    <a:ext uri="{9D8B030D-6E8A-4147-A177-3AD203B41FA5}">
                      <a16:colId xmlns:a16="http://schemas.microsoft.com/office/drawing/2014/main" val="3703754845"/>
                    </a:ext>
                  </a:extLst>
                </a:gridCol>
              </a:tblGrid>
              <a:tr h="310901">
                <a:tc>
                  <a:txBody>
                    <a:bodyPr/>
                    <a:lstStyle/>
                    <a:p>
                      <a:r>
                        <a:rPr lang="en-US" sz="1100" dirty="0" err="1">
                          <a:solidFill>
                            <a:schemeClr val="bg1"/>
                          </a:solidFill>
                        </a:rPr>
                        <a:t>CompanyID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31090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KLM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1090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ufthansa</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bl>
          </a:graphicData>
        </a:graphic>
      </p:graphicFrame>
      <p:graphicFrame>
        <p:nvGraphicFramePr>
          <p:cNvPr id="11" name="Table 10">
            <a:extLst>
              <a:ext uri="{FF2B5EF4-FFF2-40B4-BE49-F238E27FC236}">
                <a16:creationId xmlns:a16="http://schemas.microsoft.com/office/drawing/2014/main" id="{7716B843-FB92-5F88-6B57-E30FF4D3DC0E}"/>
              </a:ext>
            </a:extLst>
          </p:cNvPr>
          <p:cNvGraphicFramePr>
            <a:graphicFrameLocks noGrp="1"/>
          </p:cNvGraphicFramePr>
          <p:nvPr>
            <p:extLst>
              <p:ext uri="{D42A27DB-BD31-4B8C-83A1-F6EECF244321}">
                <p14:modId xmlns:p14="http://schemas.microsoft.com/office/powerpoint/2010/main" val="1109178182"/>
              </p:ext>
            </p:extLst>
          </p:nvPr>
        </p:nvGraphicFramePr>
        <p:xfrm>
          <a:off x="900048" y="3028791"/>
          <a:ext cx="3942225" cy="1281756"/>
        </p:xfrm>
        <a:graphic>
          <a:graphicData uri="http://schemas.openxmlformats.org/drawingml/2006/table">
            <a:tbl>
              <a:tblPr firstRow="1" bandRow="1">
                <a:tableStyleId>{21E4AEA4-8DFA-4A89-87EB-49C32662AFE0}</a:tableStyleId>
              </a:tblPr>
              <a:tblGrid>
                <a:gridCol w="1007900">
                  <a:extLst>
                    <a:ext uri="{9D8B030D-6E8A-4147-A177-3AD203B41FA5}">
                      <a16:colId xmlns:a16="http://schemas.microsoft.com/office/drawing/2014/main" val="3026998120"/>
                    </a:ext>
                  </a:extLst>
                </a:gridCol>
                <a:gridCol w="1268783">
                  <a:extLst>
                    <a:ext uri="{9D8B030D-6E8A-4147-A177-3AD203B41FA5}">
                      <a16:colId xmlns:a16="http://schemas.microsoft.com/office/drawing/2014/main" val="3944319344"/>
                    </a:ext>
                  </a:extLst>
                </a:gridCol>
                <a:gridCol w="882661">
                  <a:extLst>
                    <a:ext uri="{9D8B030D-6E8A-4147-A177-3AD203B41FA5}">
                      <a16:colId xmlns:a16="http://schemas.microsoft.com/office/drawing/2014/main" val="706316873"/>
                    </a:ext>
                  </a:extLst>
                </a:gridCol>
                <a:gridCol w="782881">
                  <a:extLst>
                    <a:ext uri="{9D8B030D-6E8A-4147-A177-3AD203B41FA5}">
                      <a16:colId xmlns:a16="http://schemas.microsoft.com/office/drawing/2014/main" val="2002119614"/>
                    </a:ext>
                  </a:extLst>
                </a:gridCol>
              </a:tblGrid>
              <a:tr h="320439">
                <a:tc>
                  <a:txBody>
                    <a:bodyPr/>
                    <a:lstStyle/>
                    <a:p>
                      <a:r>
                        <a:rPr lang="en-US" sz="1100" dirty="0" err="1"/>
                        <a:t>FlightID</a:t>
                      </a:r>
                      <a:r>
                        <a:rPr lang="en-US" sz="1100" dirty="0"/>
                        <a:t> (PK)</a:t>
                      </a:r>
                      <a:endParaRPr lang="en-IE" sz="1100" dirty="0"/>
                    </a:p>
                  </a:txBody>
                  <a:tcPr/>
                </a:tc>
                <a:tc>
                  <a:txBody>
                    <a:bodyPr/>
                    <a:lstStyle/>
                    <a:p>
                      <a:r>
                        <a:rPr lang="en-US" sz="1100" dirty="0"/>
                        <a:t>Company (FK)</a:t>
                      </a:r>
                      <a:endParaRPr lang="en-IE" sz="1100" dirty="0"/>
                    </a:p>
                  </a:txBody>
                  <a:tcPr/>
                </a:tc>
                <a:tc>
                  <a:txBody>
                    <a:bodyPr/>
                    <a:lstStyle/>
                    <a:p>
                      <a:r>
                        <a:rPr lang="en-US" sz="1100" dirty="0"/>
                        <a:t>From (FK)</a:t>
                      </a:r>
                      <a:endParaRPr lang="en-IE" sz="1100" dirty="0"/>
                    </a:p>
                  </a:txBody>
                  <a:tcPr/>
                </a:tc>
                <a:tc>
                  <a:txBody>
                    <a:bodyPr/>
                    <a:lstStyle/>
                    <a:p>
                      <a:r>
                        <a:rPr lang="en-US" sz="1100" dirty="0"/>
                        <a:t>To (FK)</a:t>
                      </a:r>
                      <a:endParaRPr lang="en-IE" sz="1100" dirty="0"/>
                    </a:p>
                  </a:txBody>
                  <a:tcPr/>
                </a:tc>
                <a:extLst>
                  <a:ext uri="{0D108BD9-81ED-4DB2-BD59-A6C34878D82A}">
                    <a16:rowId xmlns:a16="http://schemas.microsoft.com/office/drawing/2014/main" val="3955985287"/>
                  </a:ext>
                </a:extLst>
              </a:tr>
              <a:tr h="320439">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2</a:t>
                      </a:r>
                      <a:endParaRPr lang="en-IE" sz="1100" dirty="0"/>
                    </a:p>
                  </a:txBody>
                  <a:tcPr/>
                </a:tc>
                <a:extLst>
                  <a:ext uri="{0D108BD9-81ED-4DB2-BD59-A6C34878D82A}">
                    <a16:rowId xmlns:a16="http://schemas.microsoft.com/office/drawing/2014/main" val="3559072158"/>
                  </a:ext>
                </a:extLst>
              </a:tr>
              <a:tr h="320439">
                <a:tc>
                  <a:txBody>
                    <a:bodyPr/>
                    <a:lstStyle/>
                    <a:p>
                      <a:r>
                        <a:rPr lang="en-US" sz="1100" dirty="0"/>
                        <a:t>2</a:t>
                      </a:r>
                      <a:endParaRPr lang="en-IE" sz="1100" dirty="0"/>
                    </a:p>
                  </a:txBody>
                  <a:tcPr/>
                </a:tc>
                <a:tc>
                  <a:txBody>
                    <a:bodyPr/>
                    <a:lstStyle/>
                    <a:p>
                      <a:r>
                        <a:rPr lang="en-US" sz="1100" dirty="0"/>
                        <a:t>2</a:t>
                      </a:r>
                      <a:endParaRPr lang="en-IE" sz="1100" dirty="0"/>
                    </a:p>
                  </a:txBody>
                  <a:tcPr/>
                </a:tc>
                <a:tc>
                  <a:txBody>
                    <a:bodyPr/>
                    <a:lstStyle/>
                    <a:p>
                      <a:r>
                        <a:rPr lang="en-US" sz="1100" dirty="0"/>
                        <a:t>3</a:t>
                      </a:r>
                      <a:endParaRPr lang="en-IE" sz="1100" dirty="0"/>
                    </a:p>
                  </a:txBody>
                  <a:tcPr/>
                </a:tc>
                <a:tc>
                  <a:txBody>
                    <a:bodyPr/>
                    <a:lstStyle/>
                    <a:p>
                      <a:r>
                        <a:rPr lang="en-US" sz="1100" dirty="0"/>
                        <a:t>4</a:t>
                      </a:r>
                      <a:endParaRPr lang="en-IE" sz="1100" dirty="0"/>
                    </a:p>
                  </a:txBody>
                  <a:tcPr/>
                </a:tc>
                <a:extLst>
                  <a:ext uri="{0D108BD9-81ED-4DB2-BD59-A6C34878D82A}">
                    <a16:rowId xmlns:a16="http://schemas.microsoft.com/office/drawing/2014/main" val="2114556753"/>
                  </a:ext>
                </a:extLst>
              </a:tr>
              <a:tr h="320439">
                <a:tc>
                  <a:txBody>
                    <a:bodyPr/>
                    <a:lstStyle/>
                    <a:p>
                      <a:r>
                        <a:rPr lang="en-US" sz="1100" dirty="0"/>
                        <a:t>3</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5</a:t>
                      </a:r>
                      <a:endParaRPr lang="en-IE" sz="1100" dirty="0"/>
                    </a:p>
                  </a:txBody>
                  <a:tcPr/>
                </a:tc>
                <a:extLst>
                  <a:ext uri="{0D108BD9-81ED-4DB2-BD59-A6C34878D82A}">
                    <a16:rowId xmlns:a16="http://schemas.microsoft.com/office/drawing/2014/main" val="1125210985"/>
                  </a:ext>
                </a:extLst>
              </a:tr>
            </a:tbl>
          </a:graphicData>
        </a:graphic>
      </p:graphicFrame>
      <p:graphicFrame>
        <p:nvGraphicFramePr>
          <p:cNvPr id="12" name="Table 11">
            <a:extLst>
              <a:ext uri="{FF2B5EF4-FFF2-40B4-BE49-F238E27FC236}">
                <a16:creationId xmlns:a16="http://schemas.microsoft.com/office/drawing/2014/main" id="{84E49F45-C2CB-C89C-8325-86686CFBE577}"/>
              </a:ext>
            </a:extLst>
          </p:cNvPr>
          <p:cNvGraphicFramePr>
            <a:graphicFrameLocks noGrp="1"/>
          </p:cNvGraphicFramePr>
          <p:nvPr>
            <p:extLst>
              <p:ext uri="{D42A27DB-BD31-4B8C-83A1-F6EECF244321}">
                <p14:modId xmlns:p14="http://schemas.microsoft.com/office/powerpoint/2010/main" val="490784176"/>
              </p:ext>
            </p:extLst>
          </p:nvPr>
        </p:nvGraphicFramePr>
        <p:xfrm>
          <a:off x="2107538" y="4657485"/>
          <a:ext cx="2181225" cy="1890324"/>
        </p:xfrm>
        <a:graphic>
          <a:graphicData uri="http://schemas.openxmlformats.org/drawingml/2006/table">
            <a:tbl>
              <a:tblPr firstRow="1" bandRow="1">
                <a:tableStyleId>{00A15C55-8517-42AA-B614-E9B94910E393}</a:tableStyleId>
              </a:tblPr>
              <a:tblGrid>
                <a:gridCol w="1114425">
                  <a:extLst>
                    <a:ext uri="{9D8B030D-6E8A-4147-A177-3AD203B41FA5}">
                      <a16:colId xmlns:a16="http://schemas.microsoft.com/office/drawing/2014/main" val="3856207570"/>
                    </a:ext>
                  </a:extLst>
                </a:gridCol>
                <a:gridCol w="1066800">
                  <a:extLst>
                    <a:ext uri="{9D8B030D-6E8A-4147-A177-3AD203B41FA5}">
                      <a16:colId xmlns:a16="http://schemas.microsoft.com/office/drawing/2014/main" val="3703754845"/>
                    </a:ext>
                  </a:extLst>
                </a:gridCol>
              </a:tblGrid>
              <a:tr h="301131">
                <a:tc>
                  <a:txBody>
                    <a:bodyPr/>
                    <a:lstStyle/>
                    <a:p>
                      <a:r>
                        <a:rPr lang="en-US" sz="1100" dirty="0" err="1">
                          <a:solidFill>
                            <a:schemeClr val="bg1"/>
                          </a:solidFill>
                        </a:rPr>
                        <a:t>PassengerID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30113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Alice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0113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Bob</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301131">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Carol</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301131">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Dave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55947">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Eve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graphicFrame>
        <p:nvGraphicFramePr>
          <p:cNvPr id="13" name="Table 12">
            <a:extLst>
              <a:ext uri="{FF2B5EF4-FFF2-40B4-BE49-F238E27FC236}">
                <a16:creationId xmlns:a16="http://schemas.microsoft.com/office/drawing/2014/main" id="{33DB24BE-EB1A-7911-ABD7-62D1363C8340}"/>
              </a:ext>
            </a:extLst>
          </p:cNvPr>
          <p:cNvGraphicFramePr>
            <a:graphicFrameLocks noGrp="1"/>
          </p:cNvGraphicFramePr>
          <p:nvPr>
            <p:extLst>
              <p:ext uri="{D42A27DB-BD31-4B8C-83A1-F6EECF244321}">
                <p14:modId xmlns:p14="http://schemas.microsoft.com/office/powerpoint/2010/main" val="1059283336"/>
              </p:ext>
            </p:extLst>
          </p:nvPr>
        </p:nvGraphicFramePr>
        <p:xfrm>
          <a:off x="8496780" y="3080810"/>
          <a:ext cx="2675966" cy="1910902"/>
        </p:xfrm>
        <a:graphic>
          <a:graphicData uri="http://schemas.openxmlformats.org/drawingml/2006/table">
            <a:tbl>
              <a:tblPr firstRow="1" bandRow="1">
                <a:tableStyleId>{93296810-A885-4BE3-A3E7-6D5BEEA58F35}</a:tableStyleId>
              </a:tblPr>
              <a:tblGrid>
                <a:gridCol w="396509">
                  <a:extLst>
                    <a:ext uri="{9D8B030D-6E8A-4147-A177-3AD203B41FA5}">
                      <a16:colId xmlns:a16="http://schemas.microsoft.com/office/drawing/2014/main" val="1332229014"/>
                    </a:ext>
                  </a:extLst>
                </a:gridCol>
                <a:gridCol w="956041">
                  <a:extLst>
                    <a:ext uri="{9D8B030D-6E8A-4147-A177-3AD203B41FA5}">
                      <a16:colId xmlns:a16="http://schemas.microsoft.com/office/drawing/2014/main" val="3856207570"/>
                    </a:ext>
                  </a:extLst>
                </a:gridCol>
                <a:gridCol w="1323416">
                  <a:extLst>
                    <a:ext uri="{9D8B030D-6E8A-4147-A177-3AD203B41FA5}">
                      <a16:colId xmlns:a16="http://schemas.microsoft.com/office/drawing/2014/main" val="3703754845"/>
                    </a:ext>
                  </a:extLst>
                </a:gridCol>
              </a:tblGrid>
              <a:tr h="2729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bg1"/>
                          </a:solidFill>
                        </a:rPr>
                        <a:t>ID</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FlightID</a:t>
                      </a:r>
                      <a:r>
                        <a:rPr lang="en-US" sz="1100" dirty="0">
                          <a:solidFill>
                            <a:schemeClr val="bg1"/>
                          </a:solidFill>
                        </a:rPr>
                        <a:t> (FK)</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PassengerID</a:t>
                      </a:r>
                      <a:r>
                        <a:rPr lang="en-US" sz="1100" dirty="0">
                          <a:solidFill>
                            <a:schemeClr val="bg1"/>
                          </a:solidFill>
                        </a:rPr>
                        <a:t> (FK)</a:t>
                      </a:r>
                      <a:endParaRPr lang="en-IE" sz="1100" dirty="0">
                        <a:solidFill>
                          <a:schemeClr val="bg1"/>
                        </a:solidFill>
                      </a:endParaRPr>
                    </a:p>
                  </a:txBody>
                  <a:tcPr/>
                </a:tc>
                <a:extLst>
                  <a:ext uri="{0D108BD9-81ED-4DB2-BD59-A6C34878D82A}">
                    <a16:rowId xmlns:a16="http://schemas.microsoft.com/office/drawing/2014/main" val="43472090"/>
                  </a:ext>
                </a:extLst>
              </a:tr>
              <a:tr h="272986">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gn="l">
                        <a:lnSpc>
                          <a:spcPct val="107000"/>
                        </a:lnSpc>
                        <a:spcAft>
                          <a:spcPts val="800"/>
                        </a:spcAft>
                      </a:pPr>
                      <a:r>
                        <a:rPr lang="en-US" sz="1100" kern="100" dirty="0">
                          <a:solidFill>
                            <a:schemeClr val="bg1"/>
                          </a:solidFill>
                          <a:effectLst/>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86">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86">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86">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86">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5</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r h="272986">
                <a:tc>
                  <a:txBody>
                    <a:bodyPr/>
                    <a:lstStyle/>
                    <a:p>
                      <a:r>
                        <a:rPr lang="en-US" sz="1100" dirty="0">
                          <a:solidFill>
                            <a:schemeClr val="bg1"/>
                          </a:solidFill>
                        </a:rPr>
                        <a:t>6</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625518996"/>
                  </a:ext>
                </a:extLst>
              </a:tr>
            </a:tbl>
          </a:graphicData>
        </a:graphic>
      </p:graphicFrame>
      <p:graphicFrame>
        <p:nvGraphicFramePr>
          <p:cNvPr id="14" name="Table 13">
            <a:extLst>
              <a:ext uri="{FF2B5EF4-FFF2-40B4-BE49-F238E27FC236}">
                <a16:creationId xmlns:a16="http://schemas.microsoft.com/office/drawing/2014/main" id="{CE2506D0-F2C3-D3F7-3165-50699846BAB8}"/>
              </a:ext>
            </a:extLst>
          </p:cNvPr>
          <p:cNvGraphicFramePr>
            <a:graphicFrameLocks noGrp="1"/>
          </p:cNvGraphicFramePr>
          <p:nvPr>
            <p:extLst>
              <p:ext uri="{D42A27DB-BD31-4B8C-83A1-F6EECF244321}">
                <p14:modId xmlns:p14="http://schemas.microsoft.com/office/powerpoint/2010/main" val="4207576887"/>
              </p:ext>
            </p:extLst>
          </p:nvPr>
        </p:nvGraphicFramePr>
        <p:xfrm>
          <a:off x="5500061" y="3074104"/>
          <a:ext cx="2675966" cy="1637952"/>
        </p:xfrm>
        <a:graphic>
          <a:graphicData uri="http://schemas.openxmlformats.org/drawingml/2006/table">
            <a:tbl>
              <a:tblPr firstRow="1" bandRow="1">
                <a:tableStyleId>{00A15C55-8517-42AA-B614-E9B94910E393}</a:tableStyleId>
              </a:tblPr>
              <a:tblGrid>
                <a:gridCol w="1297705">
                  <a:extLst>
                    <a:ext uri="{9D8B030D-6E8A-4147-A177-3AD203B41FA5}">
                      <a16:colId xmlns:a16="http://schemas.microsoft.com/office/drawing/2014/main" val="3856207570"/>
                    </a:ext>
                  </a:extLst>
                </a:gridCol>
                <a:gridCol w="1378261">
                  <a:extLst>
                    <a:ext uri="{9D8B030D-6E8A-4147-A177-3AD203B41FA5}">
                      <a16:colId xmlns:a16="http://schemas.microsoft.com/office/drawing/2014/main" val="3703754845"/>
                    </a:ext>
                  </a:extLst>
                </a:gridCol>
              </a:tblGrid>
              <a:tr h="272992">
                <a:tc>
                  <a:txBody>
                    <a:bodyPr/>
                    <a:lstStyle/>
                    <a:p>
                      <a:r>
                        <a:rPr lang="en-US" sz="1100" dirty="0" err="1">
                          <a:solidFill>
                            <a:schemeClr val="bg1"/>
                          </a:solidFill>
                        </a:rPr>
                        <a:t>DestenationID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272992">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Amsterdam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92">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err="1">
                          <a:solidFill>
                            <a:schemeClr val="bg1"/>
                          </a:solidFill>
                          <a:effectLst/>
                        </a:rPr>
                        <a:t>Parijs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92">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Frankfurt</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92">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Londen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92">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New York</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spTree>
    <p:extLst>
      <p:ext uri="{BB962C8B-B14F-4D97-AF65-F5344CB8AC3E}">
        <p14:creationId xmlns:p14="http://schemas.microsoft.com/office/powerpoint/2010/main" val="6250350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2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5" name="Table 14">
            <a:extLst>
              <a:ext uri="{FF2B5EF4-FFF2-40B4-BE49-F238E27FC236}">
                <a16:creationId xmlns:a16="http://schemas.microsoft.com/office/drawing/2014/main" id="{7458BE65-5997-9B01-1519-B41BC2ACE41F}"/>
              </a:ext>
            </a:extLst>
          </p:cNvPr>
          <p:cNvGraphicFramePr>
            <a:graphicFrameLocks noGrp="1"/>
          </p:cNvGraphicFramePr>
          <p:nvPr>
            <p:extLst>
              <p:ext uri="{D42A27DB-BD31-4B8C-83A1-F6EECF244321}">
                <p14:modId xmlns:p14="http://schemas.microsoft.com/office/powerpoint/2010/main" val="941155586"/>
              </p:ext>
            </p:extLst>
          </p:nvPr>
        </p:nvGraphicFramePr>
        <p:xfrm>
          <a:off x="5356225" y="278456"/>
          <a:ext cx="5645150" cy="1842552"/>
        </p:xfrm>
        <a:graphic>
          <a:graphicData uri="http://schemas.openxmlformats.org/drawingml/2006/table">
            <a:tbl>
              <a:tblPr firstRow="1" bandRow="1">
                <a:tableStyleId>{073A0DAA-6AF3-43AB-8588-CEC1D06C72B9}</a:tableStyleId>
              </a:tblPr>
              <a:tblGrid>
                <a:gridCol w="950137">
                  <a:extLst>
                    <a:ext uri="{9D8B030D-6E8A-4147-A177-3AD203B41FA5}">
                      <a16:colId xmlns:a16="http://schemas.microsoft.com/office/drawing/2014/main" val="3382944522"/>
                    </a:ext>
                  </a:extLst>
                </a:gridCol>
                <a:gridCol w="1065358">
                  <a:extLst>
                    <a:ext uri="{9D8B030D-6E8A-4147-A177-3AD203B41FA5}">
                      <a16:colId xmlns:a16="http://schemas.microsoft.com/office/drawing/2014/main" val="3556367693"/>
                    </a:ext>
                  </a:extLst>
                </a:gridCol>
                <a:gridCol w="1250313">
                  <a:extLst>
                    <a:ext uri="{9D8B030D-6E8A-4147-A177-3AD203B41FA5}">
                      <a16:colId xmlns:a16="http://schemas.microsoft.com/office/drawing/2014/main" val="2583033163"/>
                    </a:ext>
                  </a:extLst>
                </a:gridCol>
                <a:gridCol w="707849">
                  <a:extLst>
                    <a:ext uri="{9D8B030D-6E8A-4147-A177-3AD203B41FA5}">
                      <a16:colId xmlns:a16="http://schemas.microsoft.com/office/drawing/2014/main" val="3287626879"/>
                    </a:ext>
                  </a:extLst>
                </a:gridCol>
                <a:gridCol w="777028">
                  <a:extLst>
                    <a:ext uri="{9D8B030D-6E8A-4147-A177-3AD203B41FA5}">
                      <a16:colId xmlns:a16="http://schemas.microsoft.com/office/drawing/2014/main" val="556062274"/>
                    </a:ext>
                  </a:extLst>
                </a:gridCol>
                <a:gridCol w="894465">
                  <a:extLst>
                    <a:ext uri="{9D8B030D-6E8A-4147-A177-3AD203B41FA5}">
                      <a16:colId xmlns:a16="http://schemas.microsoft.com/office/drawing/2014/main" val="1644701212"/>
                    </a:ext>
                  </a:extLst>
                </a:gridCol>
              </a:tblGrid>
              <a:tr h="307092">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graphicFrame>
        <p:nvGraphicFramePr>
          <p:cNvPr id="16" name="Table 15">
            <a:extLst>
              <a:ext uri="{FF2B5EF4-FFF2-40B4-BE49-F238E27FC236}">
                <a16:creationId xmlns:a16="http://schemas.microsoft.com/office/drawing/2014/main" id="{6D51A7BA-FB10-FB91-7624-3B447A1603B4}"/>
              </a:ext>
            </a:extLst>
          </p:cNvPr>
          <p:cNvGraphicFramePr>
            <a:graphicFrameLocks noGrp="1"/>
          </p:cNvGraphicFramePr>
          <p:nvPr>
            <p:extLst>
              <p:ext uri="{D42A27DB-BD31-4B8C-83A1-F6EECF244321}">
                <p14:modId xmlns:p14="http://schemas.microsoft.com/office/powerpoint/2010/main" val="2860651392"/>
              </p:ext>
            </p:extLst>
          </p:nvPr>
        </p:nvGraphicFramePr>
        <p:xfrm>
          <a:off x="2445235" y="3009485"/>
          <a:ext cx="2326902" cy="1099984"/>
        </p:xfrm>
        <a:graphic>
          <a:graphicData uri="http://schemas.openxmlformats.org/drawingml/2006/table">
            <a:tbl>
              <a:tblPr firstRow="1" bandRow="1">
                <a:tableStyleId>{5C22544A-7EE6-4342-B048-85BDC9FD1C3A}</a:tableStyleId>
              </a:tblPr>
              <a:tblGrid>
                <a:gridCol w="1163451">
                  <a:extLst>
                    <a:ext uri="{9D8B030D-6E8A-4147-A177-3AD203B41FA5}">
                      <a16:colId xmlns:a16="http://schemas.microsoft.com/office/drawing/2014/main" val="3856207570"/>
                    </a:ext>
                  </a:extLst>
                </a:gridCol>
                <a:gridCol w="1163451">
                  <a:extLst>
                    <a:ext uri="{9D8B030D-6E8A-4147-A177-3AD203B41FA5}">
                      <a16:colId xmlns:a16="http://schemas.microsoft.com/office/drawing/2014/main" val="3703754845"/>
                    </a:ext>
                  </a:extLst>
                </a:gridCol>
              </a:tblGrid>
              <a:tr h="274996">
                <a:tc>
                  <a:txBody>
                    <a:bodyPr/>
                    <a:lstStyle/>
                    <a:p>
                      <a:r>
                        <a:rPr lang="en-US" sz="1100" dirty="0" err="1">
                          <a:solidFill>
                            <a:schemeClr val="bg1"/>
                          </a:solidFill>
                        </a:rPr>
                        <a:t>klantID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274996">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Jan Jansen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4996">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Piet Pieters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4996">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Marie </a:t>
                      </a:r>
                      <a:r>
                        <a:rPr lang="en-IE" sz="1100" kern="100" dirty="0" err="1">
                          <a:solidFill>
                            <a:schemeClr val="bg1"/>
                          </a:solidFill>
                          <a:effectLst/>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55315099"/>
                  </a:ext>
                </a:extLst>
              </a:tr>
            </a:tbl>
          </a:graphicData>
        </a:graphic>
      </p:graphicFrame>
      <p:graphicFrame>
        <p:nvGraphicFramePr>
          <p:cNvPr id="17" name="Table 16">
            <a:extLst>
              <a:ext uri="{FF2B5EF4-FFF2-40B4-BE49-F238E27FC236}">
                <a16:creationId xmlns:a16="http://schemas.microsoft.com/office/drawing/2014/main" id="{599A57A3-DB6E-CF66-BB54-E9489FA3D5D4}"/>
              </a:ext>
            </a:extLst>
          </p:cNvPr>
          <p:cNvGraphicFramePr>
            <a:graphicFrameLocks noGrp="1"/>
          </p:cNvGraphicFramePr>
          <p:nvPr>
            <p:extLst>
              <p:ext uri="{D42A27DB-BD31-4B8C-83A1-F6EECF244321}">
                <p14:modId xmlns:p14="http://schemas.microsoft.com/office/powerpoint/2010/main" val="3120096594"/>
              </p:ext>
            </p:extLst>
          </p:nvPr>
        </p:nvGraphicFramePr>
        <p:xfrm>
          <a:off x="3800859" y="4568576"/>
          <a:ext cx="3031190" cy="1444425"/>
        </p:xfrm>
        <a:graphic>
          <a:graphicData uri="http://schemas.openxmlformats.org/drawingml/2006/table">
            <a:tbl>
              <a:tblPr firstRow="1" bandRow="1">
                <a:tableStyleId>{21E4AEA4-8DFA-4A89-87EB-49C32662AFE0}</a:tableStyleId>
              </a:tblPr>
              <a:tblGrid>
                <a:gridCol w="1162751">
                  <a:extLst>
                    <a:ext uri="{9D8B030D-6E8A-4147-A177-3AD203B41FA5}">
                      <a16:colId xmlns:a16="http://schemas.microsoft.com/office/drawing/2014/main" val="3026998120"/>
                    </a:ext>
                  </a:extLst>
                </a:gridCol>
                <a:gridCol w="1122570">
                  <a:extLst>
                    <a:ext uri="{9D8B030D-6E8A-4147-A177-3AD203B41FA5}">
                      <a16:colId xmlns:a16="http://schemas.microsoft.com/office/drawing/2014/main" val="3944319344"/>
                    </a:ext>
                  </a:extLst>
                </a:gridCol>
                <a:gridCol w="745869">
                  <a:extLst>
                    <a:ext uri="{9D8B030D-6E8A-4147-A177-3AD203B41FA5}">
                      <a16:colId xmlns:a16="http://schemas.microsoft.com/office/drawing/2014/main" val="2002119614"/>
                    </a:ext>
                  </a:extLst>
                </a:gridCol>
              </a:tblGrid>
              <a:tr h="288885">
                <a:tc>
                  <a:txBody>
                    <a:bodyPr/>
                    <a:lstStyle/>
                    <a:p>
                      <a:r>
                        <a:rPr lang="en-US" sz="1100" dirty="0" err="1">
                          <a:solidFill>
                            <a:schemeClr val="bg1"/>
                          </a:solidFill>
                        </a:rPr>
                        <a:t>ProductID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Product</a:t>
                      </a:r>
                      <a:endParaRPr lang="en-IE" sz="1100" dirty="0">
                        <a:solidFill>
                          <a:schemeClr val="bg1"/>
                        </a:solidFill>
                      </a:endParaRPr>
                    </a:p>
                  </a:txBody>
                  <a:tcPr/>
                </a:tc>
                <a:tc>
                  <a:txBody>
                    <a:bodyPr/>
                    <a:lstStyle/>
                    <a:p>
                      <a:r>
                        <a:rPr lang="en-US" sz="1100" dirty="0" err="1">
                          <a:solidFill>
                            <a:schemeClr val="bg1"/>
                          </a:solidFill>
                        </a:rPr>
                        <a:t>UnitPrice</a:t>
                      </a:r>
                      <a:endParaRPr lang="en-IE" sz="1100" dirty="0">
                        <a:solidFill>
                          <a:schemeClr val="bg1"/>
                        </a:solidFill>
                      </a:endParaRPr>
                    </a:p>
                  </a:txBody>
                  <a:tcPr/>
                </a:tc>
                <a:extLst>
                  <a:ext uri="{0D108BD9-81ED-4DB2-BD59-A6C34878D82A}">
                    <a16:rowId xmlns:a16="http://schemas.microsoft.com/office/drawing/2014/main" val="3955985287"/>
                  </a:ext>
                </a:extLst>
              </a:tr>
              <a:tr h="288885">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Hamburger</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3559072158"/>
                  </a:ext>
                </a:extLst>
              </a:tr>
              <a:tr h="288885">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Hotdog</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114556753"/>
                  </a:ext>
                </a:extLst>
              </a:tr>
              <a:tr h="288885">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Cheeseburger</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1125210985"/>
                  </a:ext>
                </a:extLst>
              </a:tr>
              <a:tr h="288885">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err="1">
                          <a:solidFill>
                            <a:schemeClr val="bg1"/>
                          </a:solidFill>
                        </a:rPr>
                        <a:t>Frietjes</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112264535"/>
                  </a:ext>
                </a:extLst>
              </a:tr>
            </a:tbl>
          </a:graphicData>
        </a:graphic>
      </p:graphicFrame>
      <p:graphicFrame>
        <p:nvGraphicFramePr>
          <p:cNvPr id="18" name="Table 17">
            <a:extLst>
              <a:ext uri="{FF2B5EF4-FFF2-40B4-BE49-F238E27FC236}">
                <a16:creationId xmlns:a16="http://schemas.microsoft.com/office/drawing/2014/main" id="{BB15B78E-255B-F594-FA42-6D3EFBC3267A}"/>
              </a:ext>
            </a:extLst>
          </p:cNvPr>
          <p:cNvGraphicFramePr>
            <a:graphicFrameLocks noGrp="1"/>
          </p:cNvGraphicFramePr>
          <p:nvPr>
            <p:extLst>
              <p:ext uri="{D42A27DB-BD31-4B8C-83A1-F6EECF244321}">
                <p14:modId xmlns:p14="http://schemas.microsoft.com/office/powerpoint/2010/main" val="1719007464"/>
              </p:ext>
            </p:extLst>
          </p:nvPr>
        </p:nvGraphicFramePr>
        <p:xfrm>
          <a:off x="5152465" y="2548090"/>
          <a:ext cx="4829736" cy="1690538"/>
        </p:xfrm>
        <a:graphic>
          <a:graphicData uri="http://schemas.openxmlformats.org/drawingml/2006/table">
            <a:tbl>
              <a:tblPr firstRow="1" bandRow="1">
                <a:tableStyleId>{93296810-A885-4BE3-A3E7-6D5BEEA58F35}</a:tableStyleId>
              </a:tblPr>
              <a:tblGrid>
                <a:gridCol w="1267385">
                  <a:extLst>
                    <a:ext uri="{9D8B030D-6E8A-4147-A177-3AD203B41FA5}">
                      <a16:colId xmlns:a16="http://schemas.microsoft.com/office/drawing/2014/main" val="698093625"/>
                    </a:ext>
                  </a:extLst>
                </a:gridCol>
                <a:gridCol w="942975">
                  <a:extLst>
                    <a:ext uri="{9D8B030D-6E8A-4147-A177-3AD203B41FA5}">
                      <a16:colId xmlns:a16="http://schemas.microsoft.com/office/drawing/2014/main" val="3231996472"/>
                    </a:ext>
                  </a:extLst>
                </a:gridCol>
                <a:gridCol w="1114425">
                  <a:extLst>
                    <a:ext uri="{9D8B030D-6E8A-4147-A177-3AD203B41FA5}">
                      <a16:colId xmlns:a16="http://schemas.microsoft.com/office/drawing/2014/main" val="3046832543"/>
                    </a:ext>
                  </a:extLst>
                </a:gridCol>
                <a:gridCol w="781050">
                  <a:extLst>
                    <a:ext uri="{9D8B030D-6E8A-4147-A177-3AD203B41FA5}">
                      <a16:colId xmlns:a16="http://schemas.microsoft.com/office/drawing/2014/main" val="3466928168"/>
                    </a:ext>
                  </a:extLst>
                </a:gridCol>
                <a:gridCol w="723901">
                  <a:extLst>
                    <a:ext uri="{9D8B030D-6E8A-4147-A177-3AD203B41FA5}">
                      <a16:colId xmlns:a16="http://schemas.microsoft.com/office/drawing/2014/main" val="709801818"/>
                    </a:ext>
                  </a:extLst>
                </a:gridCol>
              </a:tblGrid>
              <a:tr h="277101">
                <a:tc>
                  <a:txBody>
                    <a:bodyPr/>
                    <a:lstStyle/>
                    <a:p>
                      <a:r>
                        <a:rPr lang="en-US" sz="1100" dirty="0" err="1">
                          <a:solidFill>
                            <a:schemeClr val="bg1"/>
                          </a:solidFill>
                        </a:rPr>
                        <a:t>OrderItemID</a:t>
                      </a:r>
                      <a:r>
                        <a:rPr lang="en-US" sz="1100" dirty="0">
                          <a:solidFill>
                            <a:schemeClr val="bg1"/>
                          </a:solidFill>
                        </a:rPr>
                        <a:t> (PK)</a:t>
                      </a:r>
                      <a:endParaRPr lang="en-IE" sz="1100" dirty="0">
                        <a:solidFill>
                          <a:schemeClr val="bg1"/>
                        </a:solidFill>
                      </a:endParaRPr>
                    </a:p>
                  </a:txBody>
                  <a:tcPr/>
                </a:tc>
                <a:tc>
                  <a:txBody>
                    <a:bodyPr/>
                    <a:lstStyle/>
                    <a:p>
                      <a:r>
                        <a:rPr lang="en-US" sz="1100" dirty="0" err="1">
                          <a:solidFill>
                            <a:schemeClr val="bg1"/>
                          </a:solidFill>
                        </a:rPr>
                        <a:t>OrderID</a:t>
                      </a:r>
                      <a:r>
                        <a:rPr lang="en-US" sz="1100" dirty="0">
                          <a:solidFill>
                            <a:schemeClr val="bg1"/>
                          </a:solidFill>
                        </a:rPr>
                        <a:t> (FK)</a:t>
                      </a:r>
                      <a:endParaRPr lang="en-IE" sz="1100" dirty="0">
                        <a:solidFill>
                          <a:schemeClr val="bg1"/>
                        </a:solidFill>
                      </a:endParaRPr>
                    </a:p>
                  </a:txBody>
                  <a:tcPr/>
                </a:tc>
                <a:tc>
                  <a:txBody>
                    <a:bodyPr/>
                    <a:lstStyle/>
                    <a:p>
                      <a:r>
                        <a:rPr lang="en-US" sz="1100" dirty="0" err="1">
                          <a:solidFill>
                            <a:schemeClr val="bg1"/>
                          </a:solidFill>
                        </a:rPr>
                        <a:t>ProductID</a:t>
                      </a:r>
                      <a:r>
                        <a:rPr lang="en-US" sz="1100" dirty="0">
                          <a:solidFill>
                            <a:schemeClr val="bg1"/>
                          </a:solidFill>
                        </a:rPr>
                        <a:t> (FK)</a:t>
                      </a:r>
                      <a:endParaRPr lang="en-IE" sz="1100" dirty="0">
                        <a:solidFill>
                          <a:schemeClr val="bg1"/>
                        </a:solidFill>
                      </a:endParaRPr>
                    </a:p>
                  </a:txBody>
                  <a:tcPr/>
                </a:tc>
                <a:tc>
                  <a:txBody>
                    <a:bodyPr/>
                    <a:lstStyle/>
                    <a:p>
                      <a:r>
                        <a:rPr lang="en-US" sz="1100" dirty="0">
                          <a:solidFill>
                            <a:schemeClr val="bg1"/>
                          </a:solidFill>
                        </a:rPr>
                        <a:t>Quantity</a:t>
                      </a:r>
                      <a:endParaRPr lang="en-IE" sz="1100" dirty="0">
                        <a:solidFill>
                          <a:schemeClr val="bg1"/>
                        </a:solidFill>
                      </a:endParaRPr>
                    </a:p>
                  </a:txBody>
                  <a:tcPr/>
                </a:tc>
                <a:tc>
                  <a:txBody>
                    <a:bodyPr/>
                    <a:lstStyle/>
                    <a:p>
                      <a:r>
                        <a:rPr lang="en-US" sz="1100" dirty="0">
                          <a:solidFill>
                            <a:schemeClr val="bg1"/>
                          </a:solidFill>
                        </a:rPr>
                        <a:t>Total</a:t>
                      </a:r>
                      <a:endParaRPr lang="en-IE" sz="1100" dirty="0">
                        <a:solidFill>
                          <a:schemeClr val="bg1"/>
                        </a:solidFill>
                      </a:endParaRPr>
                    </a:p>
                  </a:txBody>
                  <a:tcPr/>
                </a:tc>
                <a:extLst>
                  <a:ext uri="{0D108BD9-81ED-4DB2-BD59-A6C34878D82A}">
                    <a16:rowId xmlns:a16="http://schemas.microsoft.com/office/drawing/2014/main" val="2435425674"/>
                  </a:ext>
                </a:extLst>
              </a:tr>
              <a:tr h="277101">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extLst>
                  <a:ext uri="{0D108BD9-81ED-4DB2-BD59-A6C34878D82A}">
                    <a16:rowId xmlns:a16="http://schemas.microsoft.com/office/drawing/2014/main" val="422842269"/>
                  </a:ext>
                </a:extLst>
              </a:tr>
              <a:tr h="277101">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4046130217"/>
                  </a:ext>
                </a:extLst>
              </a:tr>
              <a:tr h="305033">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3076482415"/>
                  </a:ext>
                </a:extLst>
              </a:tr>
              <a:tr h="277101">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2247288519"/>
                  </a:ext>
                </a:extLst>
              </a:tr>
              <a:tr h="277101">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857271679"/>
                  </a:ext>
                </a:extLst>
              </a:tr>
            </a:tbl>
          </a:graphicData>
        </a:graphic>
      </p:graphicFrame>
      <p:graphicFrame>
        <p:nvGraphicFramePr>
          <p:cNvPr id="19" name="Table 18">
            <a:extLst>
              <a:ext uri="{FF2B5EF4-FFF2-40B4-BE49-F238E27FC236}">
                <a16:creationId xmlns:a16="http://schemas.microsoft.com/office/drawing/2014/main" id="{256688AA-F7AE-54B5-3F2B-EF6B9CA6247D}"/>
              </a:ext>
            </a:extLst>
          </p:cNvPr>
          <p:cNvGraphicFramePr>
            <a:graphicFrameLocks noGrp="1"/>
          </p:cNvGraphicFramePr>
          <p:nvPr>
            <p:extLst>
              <p:ext uri="{D42A27DB-BD31-4B8C-83A1-F6EECF244321}">
                <p14:modId xmlns:p14="http://schemas.microsoft.com/office/powerpoint/2010/main" val="2186731622"/>
              </p:ext>
            </p:extLst>
          </p:nvPr>
        </p:nvGraphicFramePr>
        <p:xfrm>
          <a:off x="7891184" y="4665710"/>
          <a:ext cx="2091017" cy="1177746"/>
        </p:xfrm>
        <a:graphic>
          <a:graphicData uri="http://schemas.openxmlformats.org/drawingml/2006/table">
            <a:tbl>
              <a:tblPr firstRow="1" bandRow="1">
                <a:tableStyleId>{1E171933-4619-4E11-9A3F-F7608DF75F80}</a:tableStyleId>
              </a:tblPr>
              <a:tblGrid>
                <a:gridCol w="1046770">
                  <a:extLst>
                    <a:ext uri="{9D8B030D-6E8A-4147-A177-3AD203B41FA5}">
                      <a16:colId xmlns:a16="http://schemas.microsoft.com/office/drawing/2014/main" val="698093625"/>
                    </a:ext>
                  </a:extLst>
                </a:gridCol>
                <a:gridCol w="1044247">
                  <a:extLst>
                    <a:ext uri="{9D8B030D-6E8A-4147-A177-3AD203B41FA5}">
                      <a16:colId xmlns:a16="http://schemas.microsoft.com/office/drawing/2014/main" val="3231996472"/>
                    </a:ext>
                  </a:extLst>
                </a:gridCol>
              </a:tblGrid>
              <a:tr h="287199">
                <a:tc>
                  <a:txBody>
                    <a:bodyPr/>
                    <a:lstStyle/>
                    <a:p>
                      <a:r>
                        <a:rPr lang="en-US" sz="1100" dirty="0" err="1">
                          <a:solidFill>
                            <a:schemeClr val="bg1"/>
                          </a:solidFill>
                        </a:rPr>
                        <a:t>OrderID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ClientID (FK)</a:t>
                      </a:r>
                      <a:endParaRPr lang="en-IE" sz="1100" dirty="0">
                        <a:solidFill>
                          <a:schemeClr val="bg1"/>
                        </a:solidFill>
                      </a:endParaRPr>
                    </a:p>
                  </a:txBody>
                  <a:tcPr/>
                </a:tc>
                <a:extLst>
                  <a:ext uri="{0D108BD9-81ED-4DB2-BD59-A6C34878D82A}">
                    <a16:rowId xmlns:a16="http://schemas.microsoft.com/office/drawing/2014/main" val="2435425674"/>
                  </a:ext>
                </a:extLst>
              </a:tr>
              <a:tr h="287199">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422842269"/>
                  </a:ext>
                </a:extLst>
              </a:tr>
              <a:tr h="287199">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4046130217"/>
                  </a:ext>
                </a:extLst>
              </a:tr>
              <a:tr h="316149">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3076482415"/>
                  </a:ext>
                </a:extLst>
              </a:tr>
            </a:tbl>
          </a:graphicData>
        </a:graphic>
      </p:graphicFrame>
    </p:spTree>
    <p:extLst>
      <p:ext uri="{BB962C8B-B14F-4D97-AF65-F5344CB8AC3E}">
        <p14:creationId xmlns:p14="http://schemas.microsoft.com/office/powerpoint/2010/main" val="3181217845"/>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a:p>
            <a:pPr lvl="1"/>
            <a:endParaRPr lang="nl-NL" dirty="0"/>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8" end="8"/>
                                            </p:txEl>
                                          </p:spTgt>
                                        </p:tgtEl>
                                        <p:attrNameLst>
                                          <p:attrName>style.visibility</p:attrName>
                                        </p:attrNameLst>
                                      </p:cBhvr>
                                      <p:to>
                                        <p:strVal val="visible"/>
                                      </p:to>
                                    </p:set>
                                    <p:animEffect transition="in" filter="fade">
                                      <p:cBhvr>
                                        <p:cTn id="28" dur="500"/>
                                        <p:tgtEl>
                                          <p:spTgt spid="6">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animEffect transition="in" filter="fade">
                                      <p:cBhvr>
                                        <p:cTn id="31" dur="500"/>
                                        <p:tgtEl>
                                          <p:spTgt spid="6">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2" end="12"/>
                                            </p:txEl>
                                          </p:spTgt>
                                        </p:tgtEl>
                                        <p:attrNameLst>
                                          <p:attrName>style.visibility</p:attrName>
                                        </p:attrNameLst>
                                      </p:cBhvr>
                                      <p:to>
                                        <p:strVal val="visible"/>
                                      </p:to>
                                    </p:set>
                                    <p:animEffect transition="in" filter="fade">
                                      <p:cBhvr>
                                        <p:cTn id="40" dur="500"/>
                                        <p:tgtEl>
                                          <p:spTgt spid="6">
                                            <p:txEl>
                                              <p:pRg st="12" end="12"/>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3" end="13"/>
                                            </p:txEl>
                                          </p:spTgt>
                                        </p:tgtEl>
                                        <p:attrNameLst>
                                          <p:attrName>style.visibility</p:attrName>
                                        </p:attrNameLst>
                                      </p:cBhvr>
                                      <p:to>
                                        <p:strVal val="visible"/>
                                      </p:to>
                                    </p:set>
                                    <p:animEffect transition="in" filter="fade">
                                      <p:cBhvr>
                                        <p:cTn id="43" dur="500"/>
                                        <p:tgtEl>
                                          <p:spTgt spid="6">
                                            <p:txEl>
                                              <p:pRg st="13" end="13"/>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4" end="14"/>
                                            </p:txEl>
                                          </p:spTgt>
                                        </p:tgtEl>
                                        <p:attrNameLst>
                                          <p:attrName>style.visibility</p:attrName>
                                        </p:attrNameLst>
                                      </p:cBhvr>
                                      <p:to>
                                        <p:strVal val="visible"/>
                                      </p:to>
                                    </p:set>
                                    <p:animEffect transition="in" filter="fade">
                                      <p:cBhvr>
                                        <p:cTn id="46"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p>
          <a:p>
            <a:pPr marL="1371600" lvl="3" indent="0">
              <a:buNone/>
            </a:pP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lnSpcReduction="10000"/>
          </a:bodyPr>
          <a:lstStyle/>
          <a:p>
            <a:r>
              <a:rPr lang="nl-NL" b="1" dirty="0"/>
              <a:t>TOP</a:t>
            </a:r>
            <a:r>
              <a:rPr lang="nl-NL" dirty="0"/>
              <a:t> </a:t>
            </a:r>
          </a:p>
          <a:p>
            <a:pPr lvl="1"/>
            <a:r>
              <a:rPr lang="nl-NL" dirty="0"/>
              <a:t>Deze clausule wordt gebruikt om een beperkt aantal rijen uit de resultaten van een query te selecteren</a:t>
            </a:r>
          </a:p>
          <a:p>
            <a:pPr lvl="1"/>
            <a:r>
              <a:rPr lang="nl-NL" dirty="0"/>
              <a:t>Voorbeeld: </a:t>
            </a:r>
          </a:p>
          <a:p>
            <a:pPr marL="914400" lvl="2" indent="0">
              <a:buNone/>
            </a:pPr>
            <a:r>
              <a:rPr lang="en-IE" sz="2300" dirty="0"/>
              <a:t>SELECT TOP 4 * FROM table </a:t>
            </a:r>
            <a:endParaRPr lang="nl-NL" dirty="0"/>
          </a:p>
          <a:p>
            <a:pPr lvl="2"/>
            <a:r>
              <a:rPr lang="nl-NL" dirty="0"/>
              <a:t>Deze statement geeft de eerste 4 resultaten, gebruik makend van de standaard sortering van de tabel</a:t>
            </a:r>
          </a:p>
          <a:p>
            <a:pPr lvl="1"/>
            <a:r>
              <a:rPr lang="nl-NL" dirty="0"/>
              <a:t>We kunnen TOP combineren met:</a:t>
            </a:r>
          </a:p>
          <a:p>
            <a:pPr lvl="2"/>
            <a:r>
              <a:rPr lang="nl-NL" dirty="0"/>
              <a:t>De </a:t>
            </a:r>
            <a:r>
              <a:rPr lang="nl-NL" b="1" dirty="0"/>
              <a:t>ORDER BY</a:t>
            </a:r>
            <a:r>
              <a:rPr lang="nl-NL" dirty="0"/>
              <a:t> clausule:</a:t>
            </a:r>
          </a:p>
          <a:p>
            <a:pPr lvl="3"/>
            <a:r>
              <a:rPr lang="nl-BE" dirty="0"/>
              <a:t>We sorteren volgens de gewenste volgorde en laten dan de eerste x aantal records zien</a:t>
            </a:r>
          </a:p>
          <a:p>
            <a:pPr lvl="3"/>
            <a:r>
              <a:rPr lang="nl-BE" dirty="0"/>
              <a:t>Voorbeeld:</a:t>
            </a:r>
          </a:p>
          <a:p>
            <a:pPr marL="1828800" lvl="4" indent="0">
              <a:buNone/>
            </a:pPr>
            <a:r>
              <a:rPr lang="en-US" dirty="0"/>
              <a:t>SELECT TOP 5 ID, Name, Price FROM Products ORDER BY Price;</a:t>
            </a:r>
            <a:endParaRPr lang="nl-BE" dirty="0"/>
          </a:p>
          <a:p>
            <a:pPr lvl="4"/>
            <a:r>
              <a:rPr lang="nl-BE" dirty="0"/>
              <a:t>Toont de eerste 5 records gesorteerd op prijs.</a:t>
            </a:r>
          </a:p>
          <a:p>
            <a:pPr lvl="2"/>
            <a:r>
              <a:rPr lang="nl-NL" dirty="0"/>
              <a:t>PERCENT Clausule:</a:t>
            </a:r>
          </a:p>
          <a:p>
            <a:pPr lvl="3"/>
            <a:r>
              <a:rPr lang="nl-NL" dirty="0"/>
              <a:t>In plaats van een vast aantal rijen op te geven, kun je de PERCENT-clausule met TOP gebruiken om een percentage van de rijen te selecteren. </a:t>
            </a:r>
          </a:p>
          <a:p>
            <a:pPr lvl="3"/>
            <a:r>
              <a:rPr lang="nl-NL" dirty="0"/>
              <a:t>Bijvoorbeeld:</a:t>
            </a:r>
          </a:p>
          <a:p>
            <a:pPr lvl="3"/>
            <a:r>
              <a:rPr lang="en-US" dirty="0"/>
              <a:t>SELECT TOP 5 </a:t>
            </a:r>
            <a:r>
              <a:rPr lang="en-IE" dirty="0"/>
              <a:t>PERCENT</a:t>
            </a:r>
            <a:r>
              <a:rPr lang="en-US" dirty="0"/>
              <a:t> ID, Name, Price FROM Products ORDER BY Price;</a:t>
            </a:r>
            <a:endParaRPr lang="nl-NL" dirty="0"/>
          </a:p>
          <a:p>
            <a:pPr lvl="3"/>
            <a:r>
              <a:rPr lang="nl-BE" dirty="0"/>
              <a:t>Deze query toont de eerste 5% </a:t>
            </a:r>
            <a:r>
              <a:rPr lang="nl-BE" dirty="0" err="1"/>
              <a:t>ecords</a:t>
            </a:r>
            <a:r>
              <a:rPr lang="nl-BE" dirty="0"/>
              <a:t> van de tabel die gesorteerd zijn volgens de prijs</a:t>
            </a:r>
          </a:p>
        </p:txBody>
      </p:sp>
    </p:spTree>
    <p:extLst>
      <p:ext uri="{BB962C8B-B14F-4D97-AF65-F5344CB8AC3E}">
        <p14:creationId xmlns:p14="http://schemas.microsoft.com/office/powerpoint/2010/main" val="71684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a:bodyPr>
          <a:lstStyle/>
          <a:p>
            <a:r>
              <a:rPr lang="nl-NL" b="1" dirty="0"/>
              <a:t>Paginering</a:t>
            </a:r>
            <a:r>
              <a:rPr lang="nl-NL" dirty="0"/>
              <a:t> </a:t>
            </a:r>
          </a:p>
          <a:p>
            <a:pPr lvl="1"/>
            <a:r>
              <a:rPr lang="nl-BE" dirty="0"/>
              <a:t>Paginering laat ons toe om groepen van data te selecteren. Vaak zie je dit bij websites die een aantal gevonden items laat zien en waarbij je voor de volgende items naar een andere pagina moet navigeren.</a:t>
            </a:r>
          </a:p>
          <a:p>
            <a:pPr lvl="1"/>
            <a:r>
              <a:rPr lang="nl-BE" dirty="0"/>
              <a:t>In de database kunnen we dit doen door de OFFSET en FETCH clausules.</a:t>
            </a:r>
          </a:p>
          <a:p>
            <a:pPr lvl="2"/>
            <a:r>
              <a:rPr lang="nl-BE" dirty="0"/>
              <a:t>Vorm:</a:t>
            </a:r>
          </a:p>
          <a:p>
            <a:pPr marL="1371600" lvl="3" indent="0">
              <a:buNone/>
            </a:pPr>
            <a:r>
              <a:rPr lang="en-US" dirty="0"/>
              <a:t>SELECT * FROM table ORDER BY </a:t>
            </a:r>
            <a:r>
              <a:rPr lang="en-US" dirty="0" err="1"/>
              <a:t>orderCol</a:t>
            </a:r>
            <a:r>
              <a:rPr lang="en-US" dirty="0"/>
              <a:t> </a:t>
            </a:r>
            <a:r>
              <a:rPr lang="en-US" b="1" dirty="0"/>
              <a:t>OFFSET</a:t>
            </a:r>
            <a:r>
              <a:rPr lang="en-US" dirty="0"/>
              <a:t> x </a:t>
            </a:r>
            <a:r>
              <a:rPr lang="en-US" b="1" dirty="0"/>
              <a:t>ROWS FETCH NEXT </a:t>
            </a:r>
            <a:r>
              <a:rPr lang="en-US" dirty="0"/>
              <a:t>y </a:t>
            </a:r>
            <a:r>
              <a:rPr lang="en-US" b="1" dirty="0"/>
              <a:t>ROWS ONLY</a:t>
            </a:r>
            <a:r>
              <a:rPr lang="en-US" dirty="0"/>
              <a:t>;</a:t>
            </a:r>
          </a:p>
          <a:p>
            <a:pPr lvl="3"/>
            <a:r>
              <a:rPr lang="nl-NL" dirty="0"/>
              <a:t>Deze query slaat de eerste x rijen over en haalt vervolgens de volgende y rijen op uit de resultaten van de tabel. De ORDER BY-clausule bepaalt de volgorde van de resultaten.</a:t>
            </a:r>
            <a:endParaRPr lang="nl-BE" dirty="0"/>
          </a:p>
          <a:p>
            <a:pPr lvl="3"/>
            <a:endParaRPr lang="nl-BE" dirty="0"/>
          </a:p>
        </p:txBody>
      </p:sp>
    </p:spTree>
    <p:extLst>
      <p:ext uri="{BB962C8B-B14F-4D97-AF65-F5344CB8AC3E}">
        <p14:creationId xmlns:p14="http://schemas.microsoft.com/office/powerpoint/2010/main" val="105139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2" end="12"/>
                                            </p:txEl>
                                          </p:spTgt>
                                        </p:tgtEl>
                                        <p:attrNameLst>
                                          <p:attrName>style.visibility</p:attrName>
                                        </p:attrNameLst>
                                      </p:cBhvr>
                                      <p:to>
                                        <p:strVal val="visible"/>
                                      </p:to>
                                    </p:set>
                                    <p:animEffect transition="in" filter="fade">
                                      <p:cBhvr>
                                        <p:cTn id="45" dur="500"/>
                                        <p:tgtEl>
                                          <p:spTgt spid="6">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3" end="13"/>
                                            </p:txEl>
                                          </p:spTgt>
                                        </p:tgtEl>
                                        <p:attrNameLst>
                                          <p:attrName>style.visibility</p:attrName>
                                        </p:attrNameLst>
                                      </p:cBhvr>
                                      <p:to>
                                        <p:strVal val="visible"/>
                                      </p:to>
                                    </p:set>
                                    <p:animEffect transition="in" filter="fade">
                                      <p:cBhvr>
                                        <p:cTn id="48" dur="500"/>
                                        <p:tgtEl>
                                          <p:spTgt spid="6">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4" end="14"/>
                                            </p:txEl>
                                          </p:spTgt>
                                        </p:tgtEl>
                                        <p:attrNameLst>
                                          <p:attrName>style.visibility</p:attrName>
                                        </p:attrNameLst>
                                      </p:cBhvr>
                                      <p:to>
                                        <p:strVal val="visible"/>
                                      </p:to>
                                    </p:set>
                                    <p:animEffect transition="in" filter="fade">
                                      <p:cBhvr>
                                        <p:cTn id="51" dur="500"/>
                                        <p:tgtEl>
                                          <p:spTgt spid="6">
                                            <p:txEl>
                                              <p:pRg st="14" end="14"/>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5" end="15"/>
                                            </p:txEl>
                                          </p:spTgt>
                                        </p:tgtEl>
                                        <p:attrNameLst>
                                          <p:attrName>style.visibility</p:attrName>
                                        </p:attrNameLst>
                                      </p:cBhvr>
                                      <p:to>
                                        <p:strVal val="visible"/>
                                      </p:to>
                                    </p:set>
                                    <p:animEffect transition="in" filter="fade">
                                      <p:cBhvr>
                                        <p:cTn id="54"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select query die:</a:t>
            </a:r>
          </a:p>
          <a:p>
            <a:pPr lvl="2">
              <a:buFont typeface="+mj-lt"/>
              <a:buAutoNum type="arabicPeriod"/>
            </a:pPr>
            <a:r>
              <a:rPr lang="nl-BE" sz="1100" dirty="0"/>
              <a:t>Een personeelslid vindt met de naam “</a:t>
            </a:r>
            <a:r>
              <a:rPr lang="nl-BE" sz="1100" dirty="0" err="1"/>
              <a:t>Sahra</a:t>
            </a:r>
            <a:r>
              <a:rPr lang="nl-BE" sz="1100" dirty="0"/>
              <a:t> </a:t>
            </a:r>
            <a:r>
              <a:rPr lang="nl-BE" sz="1100" dirty="0" err="1"/>
              <a:t>Lindner</a:t>
            </a:r>
            <a:r>
              <a:rPr lang="nl-BE" sz="1100" dirty="0"/>
              <a:t>”</a:t>
            </a:r>
          </a:p>
          <a:p>
            <a:pPr lvl="2">
              <a:buFont typeface="+mj-lt"/>
              <a:buAutoNum type="arabicPeriod"/>
            </a:pPr>
            <a:r>
              <a:rPr lang="nl-BE" sz="1100" dirty="0"/>
              <a:t>De vroegste vlucht vindt in de lijst met vluchten</a:t>
            </a:r>
          </a:p>
          <a:p>
            <a:pPr lvl="2">
              <a:buFont typeface="+mj-lt"/>
              <a:buAutoNum type="arabicPeriod"/>
            </a:pPr>
            <a:r>
              <a:rPr lang="nl-BE" sz="1100" dirty="0"/>
              <a:t>Mij vertelt welke de mogelijke bestemmingen zijn als ik vertrek vanuit Berlijn, liefst in alfabetische volgorde</a:t>
            </a:r>
          </a:p>
          <a:p>
            <a:pPr lvl="2">
              <a:buFont typeface="+mj-lt"/>
              <a:buAutoNum type="arabicPeriod"/>
            </a:pPr>
            <a:r>
              <a:rPr lang="nl-BE" sz="1100" dirty="0"/>
              <a:t>Het aantal personeelsleden in dienst.</a:t>
            </a:r>
          </a:p>
          <a:p>
            <a:pPr lvl="2">
              <a:buFont typeface="+mj-lt"/>
              <a:buAutoNum type="arabicPeriod"/>
            </a:pPr>
            <a:r>
              <a:rPr lang="nl-BE" sz="1100" dirty="0"/>
              <a:t>Een lijst van alle verschillende voornamen van de personen die bij ons in dienst zijn weergeeft</a:t>
            </a:r>
          </a:p>
          <a:p>
            <a:pPr lvl="2">
              <a:buFont typeface="+mj-lt"/>
              <a:buAutoNum type="arabicPeriod"/>
            </a:pPr>
            <a:r>
              <a:rPr lang="nl-BE" sz="1100" dirty="0"/>
              <a:t>het aantal verschillende voornamen die voorkomen in onze personeelslijst telt.</a:t>
            </a:r>
          </a:p>
          <a:p>
            <a:pPr lvl="2">
              <a:buFont typeface="+mj-lt"/>
              <a:buAutoNum type="arabicPeriod"/>
            </a:pPr>
            <a:r>
              <a:rPr lang="nl-BE" sz="1100" dirty="0"/>
              <a:t>Van alle personeelsleden die geboren zijn na 1980</a:t>
            </a:r>
          </a:p>
          <a:p>
            <a:pPr lvl="2">
              <a:buFont typeface="+mj-lt"/>
              <a:buAutoNum type="arabicPeriod"/>
            </a:pPr>
            <a:r>
              <a:rPr lang="nl-BE" sz="1100" dirty="0"/>
              <a:t>De namen van alle personeelsleden waarvan de achternaam begint met een s en eindigt op een r weergeeft.  Ik wel enkel de volledige naam weten in een kolom die de titel ‘Naam’ krijgt.</a:t>
            </a:r>
          </a:p>
          <a:p>
            <a:pPr lvl="2">
              <a:buFont typeface="+mj-lt"/>
              <a:buAutoNum type="arabicPeriod"/>
            </a:pPr>
            <a:r>
              <a:rPr lang="nl-BE" sz="1100" dirty="0"/>
              <a:t>Paginering toepast op de lijst met vluchten en waarbij we steeds de vluchten in groepjes van 10 kunnen laten zien. In het voorbeeld zit je op pagina 3 van de site.</a:t>
            </a:r>
          </a:p>
          <a:p>
            <a:pPr lvl="2">
              <a:buFont typeface="+mj-lt"/>
              <a:buAutoNum type="arabicPeriod"/>
            </a:pPr>
            <a:r>
              <a:rPr lang="nl-BE" sz="1100" dirty="0"/>
              <a:t>Die een lijst van personeelsleden geeft die de pensioengerechtigde leeftijd hebben bereikt. In onze maatschappij is dit 60 jaar of ouder.</a:t>
            </a:r>
          </a:p>
          <a:p>
            <a:pPr lvl="2">
              <a:buFont typeface="+mj-lt"/>
              <a:buAutoNum type="arabicPeriod"/>
            </a:pPr>
            <a:r>
              <a:rPr lang="nl-BE" sz="1100" dirty="0"/>
              <a:t>Die een lijst van alle personeelsleden geeft die dezelfde voor en achternaam hebben. Toon ook hoeveel keer die naam voorkomt in de lijst.</a:t>
            </a:r>
          </a:p>
        </p:txBody>
      </p:sp>
    </p:spTree>
    <p:extLst>
      <p:ext uri="{BB962C8B-B14F-4D97-AF65-F5344CB8AC3E}">
        <p14:creationId xmlns:p14="http://schemas.microsoft.com/office/powerpoint/2010/main" val="31296418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2000" dirty="0"/>
              <a:t>Gebruik de </a:t>
            </a:r>
            <a:r>
              <a:rPr lang="nl-BE" sz="2000" dirty="0" err="1"/>
              <a:t>DrainAir</a:t>
            </a:r>
            <a:r>
              <a:rPr lang="nl-BE" sz="2000" dirty="0"/>
              <a:t> tabel</a:t>
            </a:r>
          </a:p>
          <a:p>
            <a:pPr lvl="1"/>
            <a:r>
              <a:rPr lang="nl-BE" sz="1800" dirty="0"/>
              <a:t>Schrijf een update query die:</a:t>
            </a:r>
          </a:p>
          <a:p>
            <a:pPr lvl="2">
              <a:buFont typeface="+mj-lt"/>
              <a:buAutoNum type="arabicPeriod"/>
            </a:pPr>
            <a:r>
              <a:rPr lang="nl-BE" sz="1600" dirty="0"/>
              <a:t>Van alle vluchten </a:t>
            </a:r>
            <a:r>
              <a:rPr lang="nl-BE" sz="1600" dirty="0" err="1"/>
              <a:t>NonSmokingFligts</a:t>
            </a:r>
            <a:r>
              <a:rPr lang="nl-BE" sz="1600" dirty="0"/>
              <a:t> maakt</a:t>
            </a:r>
          </a:p>
          <a:p>
            <a:pPr lvl="2">
              <a:buFont typeface="+mj-lt"/>
              <a:buAutoNum type="arabicPeriod"/>
            </a:pPr>
            <a:r>
              <a:rPr lang="nl-BE" sz="1600" dirty="0"/>
              <a:t>In alle Memovelden die geen waarde bevatten, de tekst ‘</a:t>
            </a:r>
            <a:r>
              <a:rPr lang="en-US" sz="1600" dirty="0"/>
              <a:t>Nothing to report</a:t>
            </a:r>
            <a:r>
              <a:rPr lang="nl-BE" sz="1600" dirty="0"/>
              <a:t>’ toevoegt.</a:t>
            </a:r>
          </a:p>
          <a:p>
            <a:pPr lvl="2">
              <a:buFont typeface="+mj-lt"/>
              <a:buAutoNum type="arabicPeriod"/>
            </a:pPr>
            <a:r>
              <a:rPr lang="nl-BE" sz="1600" dirty="0"/>
              <a:t>5 jaar en 9 maand toevoegt aan alle vluchtdata binnen de flight </a:t>
            </a:r>
            <a:r>
              <a:rPr lang="nl-BE" sz="1600" dirty="0" err="1"/>
              <a:t>table</a:t>
            </a:r>
            <a:endParaRPr lang="nl-BE" sz="1600" dirty="0"/>
          </a:p>
          <a:p>
            <a:pPr lvl="2">
              <a:buFont typeface="+mj-lt"/>
              <a:buAutoNum type="arabicPeriod"/>
            </a:pPr>
            <a:r>
              <a:rPr lang="nl-BE" sz="1600" dirty="0"/>
              <a:t>Geef </a:t>
            </a:r>
            <a:r>
              <a:rPr lang="nl-BE" sz="1600" dirty="0" err="1"/>
              <a:t>Sahra</a:t>
            </a:r>
            <a:r>
              <a:rPr lang="nl-BE" sz="1600" dirty="0"/>
              <a:t> </a:t>
            </a:r>
            <a:r>
              <a:rPr lang="nl-BE" sz="1600" dirty="0" err="1"/>
              <a:t>Lindner</a:t>
            </a:r>
            <a:r>
              <a:rPr lang="nl-BE" sz="1600" dirty="0"/>
              <a:t> de Pilot </a:t>
            </a:r>
            <a:r>
              <a:rPr lang="nl-BE" sz="1600" dirty="0" err="1"/>
              <a:t>license</a:t>
            </a:r>
            <a:r>
              <a:rPr lang="nl-BE" sz="1600" dirty="0"/>
              <a:t> van het type ‘Junior’</a:t>
            </a:r>
          </a:p>
          <a:p>
            <a:pPr lvl="2">
              <a:buFont typeface="+mj-lt"/>
              <a:buAutoNum type="arabicPeriod"/>
            </a:pPr>
            <a:r>
              <a:rPr lang="nl-BE" sz="1600" dirty="0"/>
              <a:t>Een script die Max Müller met ID 3401 de </a:t>
            </a:r>
            <a:r>
              <a:rPr lang="nl-BE" sz="1600" dirty="0" err="1"/>
              <a:t>superviser</a:t>
            </a:r>
            <a:r>
              <a:rPr lang="nl-BE" sz="1600" dirty="0"/>
              <a:t> maakt van iedereen die geen ‘</a:t>
            </a:r>
            <a:r>
              <a:rPr lang="nl-BE" sz="1600" dirty="0" err="1"/>
              <a:t>FlightInstructor</a:t>
            </a:r>
            <a:r>
              <a:rPr lang="nl-BE" sz="1600" dirty="0"/>
              <a:t>’ is.</a:t>
            </a:r>
          </a:p>
          <a:p>
            <a:pPr lvl="2">
              <a:buFont typeface="+mj-lt"/>
              <a:buAutoNum type="arabicPeriod"/>
            </a:pPr>
            <a:r>
              <a:rPr lang="nl-BE" sz="1600" dirty="0"/>
              <a:t>De naam </a:t>
            </a:r>
            <a:r>
              <a:rPr lang="nl-BE" sz="1600" dirty="0" err="1"/>
              <a:t>Sahra</a:t>
            </a:r>
            <a:r>
              <a:rPr lang="nl-BE" sz="1600" dirty="0"/>
              <a:t> is mis. Hernoem alle </a:t>
            </a:r>
            <a:r>
              <a:rPr lang="nl-BE" sz="1600" dirty="0" err="1"/>
              <a:t>Sahra</a:t>
            </a:r>
            <a:r>
              <a:rPr lang="nl-BE" sz="1600" dirty="0"/>
              <a:t> in Sarah</a:t>
            </a:r>
          </a:p>
        </p:txBody>
      </p:sp>
    </p:spTree>
    <p:extLst>
      <p:ext uri="{BB962C8B-B14F-4D97-AF65-F5344CB8AC3E}">
        <p14:creationId xmlns:p14="http://schemas.microsoft.com/office/powerpoint/2010/main" val="9922789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500"/>
                                        <p:tgtEl>
                                          <p:spTgt spid="6">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Effect transition="in" filter="fade">
                                      <p:cBhvr>
                                        <p:cTn id="36" dur="500"/>
                                        <p:tgtEl>
                                          <p:spTgt spid="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Effect transition="in" filter="fade">
                                      <p:cBhvr>
                                        <p:cTn id="41" dur="500"/>
                                        <p:tgtEl>
                                          <p:spTgt spid="6">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8" end="8"/>
                                            </p:txEl>
                                          </p:spTgt>
                                        </p:tgtEl>
                                        <p:attrNameLst>
                                          <p:attrName>style.visibility</p:attrName>
                                        </p:attrNameLst>
                                      </p:cBhvr>
                                      <p:to>
                                        <p:strVal val="visible"/>
                                      </p:to>
                                    </p:set>
                                    <p:animEffect transition="in" filter="fade">
                                      <p:cBhvr>
                                        <p:cTn id="46" dur="500"/>
                                        <p:tgtEl>
                                          <p:spTgt spid="6">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animEffect transition="in" filter="fade">
                                      <p:cBhvr>
                                        <p:cTn id="51" dur="500"/>
                                        <p:tgtEl>
                                          <p:spTgt spid="6">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0" end="10"/>
                                            </p:txEl>
                                          </p:spTgt>
                                        </p:tgtEl>
                                        <p:attrNameLst>
                                          <p:attrName>style.visibility</p:attrName>
                                        </p:attrNameLst>
                                      </p:cBhvr>
                                      <p:to>
                                        <p:strVal val="visible"/>
                                      </p:to>
                                    </p:set>
                                    <p:animEffect transition="in" filter="fade">
                                      <p:cBhvr>
                                        <p:cTn id="5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Wanneer onze tabel een directe relatie heeft met een andere tabel (</a:t>
            </a:r>
            <a:r>
              <a:rPr lang="nl-BE" dirty="0" err="1"/>
              <a:t>foreign</a:t>
            </a:r>
            <a:r>
              <a:rPr lang="nl-BE" dirty="0"/>
              <a:t> </a:t>
            </a:r>
            <a:r>
              <a:rPr lang="nl-BE" dirty="0" err="1"/>
              <a:t>key</a:t>
            </a:r>
            <a:r>
              <a:rPr lang="nl-BE" dirty="0"/>
              <a:t>), moeten we deze relatie ook toevoegen. </a:t>
            </a:r>
          </a:p>
          <a:p>
            <a:r>
              <a:rPr lang="nl-BE" dirty="0"/>
              <a:t>Dit doen we door een </a:t>
            </a:r>
            <a:r>
              <a:rPr lang="nl-BE" dirty="0" err="1"/>
              <a:t>constraint</a:t>
            </a:r>
            <a:r>
              <a:rPr lang="nl-BE" dirty="0"/>
              <a:t> toe te voegen die een </a:t>
            </a:r>
            <a:r>
              <a:rPr lang="nl-BE" dirty="0" err="1"/>
              <a:t>foreign</a:t>
            </a:r>
            <a:r>
              <a:rPr lang="nl-BE" dirty="0"/>
              <a:t> </a:t>
            </a:r>
            <a:r>
              <a:rPr lang="nl-BE" dirty="0" err="1"/>
              <a:t>key</a:t>
            </a:r>
            <a:r>
              <a:rPr lang="nl-BE" dirty="0"/>
              <a:t> relatie legt met de </a:t>
            </a:r>
            <a:r>
              <a:rPr lang="nl-BE" dirty="0" err="1"/>
              <a:t>primary</a:t>
            </a:r>
            <a:r>
              <a:rPr lang="nl-BE" dirty="0"/>
              <a:t> ID van die andere tabel.</a:t>
            </a:r>
          </a:p>
          <a:p>
            <a:r>
              <a:rPr lang="nl-BE" dirty="0"/>
              <a:t>Vorm:</a:t>
            </a:r>
          </a:p>
          <a:p>
            <a:pPr lvl="1"/>
            <a:r>
              <a:rPr lang="nl-BE" dirty="0"/>
              <a:t>ALTER TABLE A ADD CONSTRAINT </a:t>
            </a:r>
            <a:r>
              <a:rPr lang="nl-BE" dirty="0" err="1"/>
              <a:t>FK_relationID</a:t>
            </a:r>
            <a:r>
              <a:rPr lang="nl-BE" dirty="0"/>
              <a:t> FOREIGN KEY (</a:t>
            </a:r>
            <a:r>
              <a:rPr lang="nl-BE" dirty="0" err="1"/>
              <a:t>relationID</a:t>
            </a:r>
            <a:r>
              <a:rPr lang="nl-BE" dirty="0"/>
              <a:t>) REFERENCES B(</a:t>
            </a:r>
            <a:r>
              <a:rPr lang="nl-BE" dirty="0" err="1"/>
              <a:t>keyID</a:t>
            </a:r>
            <a:r>
              <a:rPr lang="nl-BE" dirty="0"/>
              <a:t>); </a:t>
            </a:r>
          </a:p>
          <a:p>
            <a:pPr lvl="1"/>
            <a:r>
              <a:rPr lang="nl-BE" dirty="0"/>
              <a:t>Verklaring:</a:t>
            </a:r>
          </a:p>
          <a:p>
            <a:pPr lvl="2"/>
            <a:r>
              <a:rPr lang="nl-BE" dirty="0"/>
              <a:t>ALTER TABLE A: We passen de tabel A aan om een </a:t>
            </a:r>
            <a:r>
              <a:rPr lang="nl-BE" dirty="0" err="1"/>
              <a:t>constraint</a:t>
            </a:r>
            <a:r>
              <a:rPr lang="nl-BE" dirty="0"/>
              <a:t> toe te voegen.</a:t>
            </a:r>
          </a:p>
          <a:p>
            <a:pPr lvl="2"/>
            <a:r>
              <a:rPr lang="nl-BE" dirty="0"/>
              <a:t>ADD CONSTRAINT met een </a:t>
            </a:r>
            <a:r>
              <a:rPr lang="nl-BE" dirty="0" err="1"/>
              <a:t>constraint</a:t>
            </a:r>
            <a:r>
              <a:rPr lang="nl-BE" dirty="0"/>
              <a:t> naam waarin we een FOREIGN KEY </a:t>
            </a:r>
            <a:r>
              <a:rPr lang="nl-BE" dirty="0" err="1"/>
              <a:t>contraint</a:t>
            </a:r>
            <a:r>
              <a:rPr lang="nl-BE" dirty="0"/>
              <a:t> ‘</a:t>
            </a:r>
            <a:r>
              <a:rPr lang="nl-BE" dirty="0" err="1"/>
              <a:t>relationID</a:t>
            </a:r>
            <a:r>
              <a:rPr lang="nl-BE" dirty="0"/>
              <a:t>’ toevoegen aan tabel B, gelinkt met de </a:t>
            </a:r>
            <a:r>
              <a:rPr lang="nl-BE" dirty="0" err="1"/>
              <a:t>keyID</a:t>
            </a:r>
            <a:r>
              <a:rPr lang="nl-BE" dirty="0"/>
              <a:t> van B.</a:t>
            </a:r>
          </a:p>
        </p:txBody>
      </p:sp>
    </p:spTree>
    <p:extLst>
      <p:ext uri="{BB962C8B-B14F-4D97-AF65-F5344CB8AC3E}">
        <p14:creationId xmlns:p14="http://schemas.microsoft.com/office/powerpoint/2010/main" val="101786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Een ander gebruik van </a:t>
            </a:r>
            <a:r>
              <a:rPr lang="nl-BE" dirty="0" err="1"/>
              <a:t>constraints</a:t>
            </a:r>
            <a:r>
              <a:rPr lang="nl-BE" dirty="0"/>
              <a:t> is de mogelijkheid om default waarden toe te voegen aan een tabel.</a:t>
            </a:r>
          </a:p>
          <a:p>
            <a:r>
              <a:rPr lang="nl-NL" dirty="0"/>
              <a:t>We zetten een standaardwaarde voor een kolom als er geen waarde wordt opgegeven. Dan krijgt dit veld de standaard waarde in plaats van een NULL waarde.</a:t>
            </a:r>
            <a:endParaRPr lang="nl-BE" dirty="0"/>
          </a:p>
          <a:p>
            <a:r>
              <a:rPr lang="nl-BE" dirty="0"/>
              <a:t>Vorm:</a:t>
            </a:r>
          </a:p>
          <a:p>
            <a:pPr lvl="1"/>
            <a:r>
              <a:rPr lang="nl-BE" dirty="0"/>
              <a:t>ALTER TABLE A ADD CONSTRAINT </a:t>
            </a:r>
            <a:r>
              <a:rPr lang="nl-BE" dirty="0" err="1"/>
              <a:t>DF_value</a:t>
            </a:r>
            <a:r>
              <a:rPr lang="nl-BE" dirty="0"/>
              <a:t> DEFAULT ‘</a:t>
            </a:r>
            <a:r>
              <a:rPr lang="nl-BE" dirty="0" err="1"/>
              <a:t>value</a:t>
            </a:r>
            <a:r>
              <a:rPr lang="nl-BE" dirty="0"/>
              <a:t>' FOR </a:t>
            </a:r>
            <a:r>
              <a:rPr lang="nl-BE" dirty="0" err="1"/>
              <a:t>valueField</a:t>
            </a:r>
            <a:endParaRPr lang="nl-BE" dirty="0"/>
          </a:p>
          <a:p>
            <a:pPr lvl="1"/>
            <a:r>
              <a:rPr lang="nl-BE" dirty="0"/>
              <a:t>Verklaring:</a:t>
            </a:r>
          </a:p>
          <a:p>
            <a:pPr lvl="2"/>
            <a:r>
              <a:rPr lang="nl-NL" dirty="0"/>
              <a:t>Er wordt een standaardwaarde ingesteld voor het </a:t>
            </a:r>
            <a:r>
              <a:rPr lang="nl-NL" dirty="0" err="1"/>
              <a:t>valueField</a:t>
            </a:r>
            <a:r>
              <a:rPr lang="nl-NL" dirty="0"/>
              <a:t> veld in de tabel A.</a:t>
            </a:r>
            <a:endParaRPr lang="nl-BE" dirty="0"/>
          </a:p>
        </p:txBody>
      </p:sp>
    </p:spTree>
    <p:extLst>
      <p:ext uri="{BB962C8B-B14F-4D97-AF65-F5344CB8AC3E}">
        <p14:creationId xmlns:p14="http://schemas.microsoft.com/office/powerpoint/2010/main" val="132859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Wanneer we op voorhand weten dat we op een bepaald veld dikwijls zoekopdrachten gaan uitvoeren, kan het interessant zijn om een </a:t>
            </a:r>
            <a:r>
              <a:rPr lang="nl-BE" b="1" dirty="0"/>
              <a:t>index</a:t>
            </a:r>
            <a:r>
              <a:rPr lang="nl-BE" dirty="0"/>
              <a:t> toe te voegen op dit veld.</a:t>
            </a:r>
          </a:p>
          <a:p>
            <a:r>
              <a:rPr lang="nl-BE" dirty="0"/>
              <a:t>Dit kan de prestaties van onze zoekopdrachten opmerkelijk verbeteren.</a:t>
            </a:r>
          </a:p>
          <a:p>
            <a:pPr lvl="1"/>
            <a:r>
              <a:rPr lang="nl-BE" dirty="0"/>
              <a:t>Een index is eigenlijk een gesorteerde lijst van de waarden die voorkomen binnen de tabel.</a:t>
            </a:r>
          </a:p>
          <a:p>
            <a:pPr lvl="1"/>
            <a:r>
              <a:rPr lang="nl-BE" dirty="0"/>
              <a:t>Als er geen index bestaat, moet de database engine bij een zoekopdracht elke record ontleden van de tabel tot aan de voorwaarde van onze zoekopdracht is voldaan (ook een ‘</a:t>
            </a:r>
            <a:r>
              <a:rPr lang="nl-BE" b="1" i="1" dirty="0" err="1"/>
              <a:t>table</a:t>
            </a:r>
            <a:r>
              <a:rPr lang="nl-BE" b="1" i="1" dirty="0"/>
              <a:t> scan</a:t>
            </a:r>
            <a:r>
              <a:rPr lang="nl-BE" dirty="0"/>
              <a:t>’ genaamd).</a:t>
            </a:r>
          </a:p>
          <a:p>
            <a:r>
              <a:rPr lang="nl-BE" dirty="0"/>
              <a:t>Vorm:</a:t>
            </a:r>
          </a:p>
          <a:p>
            <a:pPr lvl="1"/>
            <a:r>
              <a:rPr lang="en-US" b="1" dirty="0"/>
              <a:t>ALTER TABLE </a:t>
            </a:r>
            <a:r>
              <a:rPr lang="en-US" dirty="0"/>
              <a:t>A</a:t>
            </a:r>
            <a:r>
              <a:rPr lang="en-US" b="1" dirty="0"/>
              <a:t> ADD INDEX</a:t>
            </a:r>
            <a:r>
              <a:rPr lang="en-US" dirty="0"/>
              <a:t> </a:t>
            </a:r>
            <a:r>
              <a:rPr lang="en-US" dirty="0" err="1"/>
              <a:t>idx_name</a:t>
            </a:r>
            <a:r>
              <a:rPr lang="en-US" dirty="0"/>
              <a:t> (field);</a:t>
            </a:r>
          </a:p>
          <a:p>
            <a:pPr lvl="1"/>
            <a:r>
              <a:rPr lang="nl-BE" dirty="0"/>
              <a:t>Verklaring:</a:t>
            </a:r>
          </a:p>
          <a:p>
            <a:pPr lvl="2"/>
            <a:r>
              <a:rPr lang="nl-BE" dirty="0"/>
              <a:t>We creëren een index (naam </a:t>
            </a:r>
            <a:r>
              <a:rPr lang="nl-BE" dirty="0" err="1"/>
              <a:t>idx_name</a:t>
            </a:r>
            <a:r>
              <a:rPr lang="nl-BE" dirty="0"/>
              <a:t>) voor de kolom field.</a:t>
            </a:r>
          </a:p>
          <a:p>
            <a:pPr lvl="2"/>
            <a:r>
              <a:rPr lang="nl-BE" dirty="0"/>
              <a:t>We kunnen ook het </a:t>
            </a:r>
            <a:r>
              <a:rPr lang="nl-BE" dirty="0" err="1"/>
              <a:t>Create</a:t>
            </a:r>
            <a:r>
              <a:rPr lang="nl-BE" dirty="0"/>
              <a:t> statement gebruiken voor een index aan te maken:</a:t>
            </a:r>
          </a:p>
          <a:p>
            <a:pPr lvl="3"/>
            <a:r>
              <a:rPr lang="nl-NL" b="1" dirty="0"/>
              <a:t>CREATE INDEX </a:t>
            </a:r>
            <a:r>
              <a:rPr lang="nl-NL" dirty="0" err="1"/>
              <a:t>idx_naam</a:t>
            </a:r>
            <a:r>
              <a:rPr lang="nl-NL" dirty="0"/>
              <a:t> </a:t>
            </a:r>
            <a:r>
              <a:rPr lang="nl-NL" b="1" dirty="0"/>
              <a:t>ON</a:t>
            </a:r>
            <a:r>
              <a:rPr lang="nl-NL" dirty="0"/>
              <a:t> A (field)</a:t>
            </a:r>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Soms willen we velden buiten de </a:t>
            </a:r>
            <a:r>
              <a:rPr lang="nl-BE" dirty="0" err="1"/>
              <a:t>primary</a:t>
            </a:r>
            <a:r>
              <a:rPr lang="nl-BE" dirty="0"/>
              <a:t> </a:t>
            </a:r>
            <a:r>
              <a:rPr lang="nl-BE" dirty="0" err="1"/>
              <a:t>key</a:t>
            </a:r>
            <a:r>
              <a:rPr lang="nl-BE" dirty="0"/>
              <a:t> die uniek zijn binnen de tabel. Dan kunnen we een unieke index gebruiken.</a:t>
            </a:r>
          </a:p>
          <a:p>
            <a:pPr lvl="1"/>
            <a:r>
              <a:rPr lang="nl-BE" dirty="0"/>
              <a:t>Dit doen we met het </a:t>
            </a:r>
            <a:r>
              <a:rPr lang="nl-BE" dirty="0" err="1"/>
              <a:t>keyword</a:t>
            </a:r>
            <a:r>
              <a:rPr lang="nl-BE" dirty="0"/>
              <a:t> UNIQUE te gebruiken bij het creëren van de index.</a:t>
            </a:r>
          </a:p>
          <a:p>
            <a:pPr lvl="1"/>
            <a:r>
              <a:rPr lang="nl-BE" dirty="0"/>
              <a:t>We kunnen enkel een unieke index maken wanneer we een nieuwe index creëren, een bestaande niet unieke index kunnen we nadien niet meer uniek maken.</a:t>
            </a:r>
          </a:p>
          <a:p>
            <a:pPr lvl="1"/>
            <a:r>
              <a:rPr lang="nl-BE" dirty="0"/>
              <a:t>Vorm:</a:t>
            </a:r>
          </a:p>
          <a:p>
            <a:pPr lvl="2"/>
            <a:r>
              <a:rPr lang="nl-BE" dirty="0"/>
              <a:t>CREATE UNIQUE INDEX </a:t>
            </a:r>
            <a:r>
              <a:rPr lang="nl-BE" dirty="0" err="1"/>
              <a:t>idx_email</a:t>
            </a:r>
            <a:r>
              <a:rPr lang="nl-BE" dirty="0"/>
              <a:t> ON users (email);</a:t>
            </a:r>
          </a:p>
          <a:p>
            <a:r>
              <a:rPr lang="nl-BE" dirty="0"/>
              <a:t>We kunnen ook een index maken op meerdere kolommen binnen de database. </a:t>
            </a:r>
          </a:p>
          <a:p>
            <a:pPr lvl="1"/>
            <a:r>
              <a:rPr lang="nl-BE" dirty="0"/>
              <a:t>Bijvoorbeeld voor en achternaam:</a:t>
            </a:r>
          </a:p>
          <a:p>
            <a:pPr lvl="2"/>
            <a:r>
              <a:rPr lang="en-US" dirty="0"/>
              <a:t>CREATE INDEX </a:t>
            </a:r>
            <a:r>
              <a:rPr lang="en-US" dirty="0" err="1"/>
              <a:t>idx_name</a:t>
            </a:r>
            <a:r>
              <a:rPr lang="en-US" dirty="0"/>
              <a:t> ON Person(</a:t>
            </a:r>
            <a:r>
              <a:rPr lang="en-US" dirty="0" err="1"/>
              <a:t>firstname,lastname</a:t>
            </a:r>
            <a:r>
              <a:rPr lang="en-US" dirty="0"/>
              <a:t>);</a:t>
            </a:r>
          </a:p>
          <a:p>
            <a:pPr lvl="1"/>
            <a:r>
              <a:rPr lang="en-US" dirty="0"/>
              <a:t>We </a:t>
            </a:r>
            <a:r>
              <a:rPr lang="en-US" dirty="0" err="1"/>
              <a:t>kunnen</a:t>
            </a:r>
            <a:r>
              <a:rPr lang="en-US" dirty="0"/>
              <a:t> </a:t>
            </a:r>
            <a:r>
              <a:rPr lang="en-US" dirty="0" err="1"/>
              <a:t>hier</a:t>
            </a:r>
            <a:r>
              <a:rPr lang="en-US" dirty="0"/>
              <a:t> </a:t>
            </a:r>
            <a:r>
              <a:rPr lang="en-US" dirty="0" err="1"/>
              <a:t>ook</a:t>
            </a:r>
            <a:r>
              <a:rPr lang="en-US" dirty="0"/>
              <a:t> </a:t>
            </a:r>
            <a:r>
              <a:rPr lang="en-US" dirty="0" err="1"/>
              <a:t>een</a:t>
            </a:r>
            <a:r>
              <a:rPr lang="en-US" dirty="0"/>
              <a:t> </a:t>
            </a:r>
            <a:endParaRPr lang="nl-BE" dirty="0"/>
          </a:p>
        </p:txBody>
      </p:sp>
    </p:spTree>
    <p:extLst>
      <p:ext uri="{BB962C8B-B14F-4D97-AF65-F5344CB8AC3E}">
        <p14:creationId xmlns:p14="http://schemas.microsoft.com/office/powerpoint/2010/main" val="351606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Opmerkingen bij de tabel creatie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BE" dirty="0"/>
              <a:t>We kunnen meerdere tabellen tegelijk creëren en/of aanpassen. Hiervoor gaan we een script creëren.</a:t>
            </a:r>
          </a:p>
          <a:p>
            <a:r>
              <a:rPr lang="nl-BE" dirty="0"/>
              <a:t>In dit script is het aangewezen om eerst na te kijken of een tabel reeds bestaat voor we die trachten aan te maken, anders zal het script falen.</a:t>
            </a:r>
          </a:p>
          <a:p>
            <a:pPr lvl="1"/>
            <a:r>
              <a:rPr lang="nl-BE" dirty="0"/>
              <a:t>Dit doen we met het IF NOT EXISTS statement.</a:t>
            </a:r>
          </a:p>
          <a:p>
            <a:pPr lvl="1"/>
            <a:r>
              <a:rPr lang="nl-BE" dirty="0"/>
              <a:t>Voorbeeld:</a:t>
            </a:r>
          </a:p>
          <a:p>
            <a:pPr marL="914400" lvl="2" indent="0">
              <a:buNone/>
            </a:pPr>
            <a:r>
              <a:rPr lang="nl-BE" sz="1600" dirty="0"/>
              <a:t>IF NOT EXISTS (SELECT 1 FROM INFORMATION_SCHEMA.TABLES WHERE TABLE_NAME = ‘</a:t>
            </a:r>
            <a:r>
              <a:rPr lang="nl-BE" sz="1600" dirty="0" err="1"/>
              <a:t>value</a:t>
            </a:r>
            <a:r>
              <a:rPr lang="nl-BE" sz="1600" dirty="0"/>
              <a:t>’) </a:t>
            </a:r>
          </a:p>
          <a:p>
            <a:pPr marL="914400" lvl="2" indent="0">
              <a:buNone/>
            </a:pPr>
            <a:r>
              <a:rPr lang="nl-BE" sz="1600" dirty="0"/>
              <a:t>BEGIN </a:t>
            </a:r>
          </a:p>
          <a:p>
            <a:pPr marL="1371600" lvl="3" indent="0">
              <a:buNone/>
            </a:pPr>
            <a:r>
              <a:rPr lang="nl-BE" sz="1600" dirty="0"/>
              <a:t>CREATE TABLE A ( </a:t>
            </a:r>
            <a:r>
              <a:rPr lang="nl-BE" sz="1600" dirty="0" err="1"/>
              <a:t>id</a:t>
            </a:r>
            <a:r>
              <a:rPr lang="nl-BE" sz="1600" dirty="0"/>
              <a:t> INT PRIMARY KEY, c2 INT FOREIGN KEY REFERENCES B(</a:t>
            </a:r>
            <a:r>
              <a:rPr lang="nl-BE" sz="1600" dirty="0" err="1"/>
              <a:t>keyID</a:t>
            </a:r>
            <a:r>
              <a:rPr lang="nl-BE" sz="1600" dirty="0"/>
              <a:t>), ..); </a:t>
            </a:r>
          </a:p>
          <a:p>
            <a:pPr marL="914400" lvl="2" indent="0">
              <a:buNone/>
            </a:pPr>
            <a:r>
              <a:rPr lang="nl-BE" sz="1600" dirty="0"/>
              <a:t>END </a:t>
            </a:r>
          </a:p>
          <a:p>
            <a:r>
              <a:rPr lang="nl-BE" dirty="0"/>
              <a:t>Nadat we een tabel gecreëerd hebben in het script, is het soms ook nodig om initiële data toe te voegen.</a:t>
            </a:r>
          </a:p>
          <a:p>
            <a:pPr lvl="1"/>
            <a:r>
              <a:rPr lang="nl-BE" dirty="0"/>
              <a:t>Dit doen we best ook binnen een IF NOT EXIST statement.</a:t>
            </a:r>
          </a:p>
          <a:p>
            <a:pPr lvl="1"/>
            <a:r>
              <a:rPr lang="nl-BE" dirty="0"/>
              <a:t>We gebruiken daarna het INSERT commando om deze data toe te voegen</a:t>
            </a:r>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Verwijderen van tabellen 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899" y="695324"/>
            <a:ext cx="11630025" cy="6162675"/>
          </a:xfrm>
        </p:spPr>
        <p:txBody>
          <a:bodyPr>
            <a:normAutofit/>
          </a:bodyPr>
          <a:lstStyle/>
          <a:p>
            <a:r>
              <a:rPr lang="nl-BE" dirty="0"/>
              <a:t>Het statement </a:t>
            </a:r>
            <a:r>
              <a:rPr lang="nl-BE" b="1" dirty="0"/>
              <a:t>DROP</a:t>
            </a:r>
            <a:r>
              <a:rPr lang="nl-BE" dirty="0"/>
              <a:t> gebruiken we om zowel indexen als tabellen te verwijderen uit de database.</a:t>
            </a:r>
          </a:p>
          <a:p>
            <a:pPr lvl="1"/>
            <a:r>
              <a:rPr lang="nl-BE" dirty="0"/>
              <a:t>Vorm:</a:t>
            </a:r>
          </a:p>
          <a:p>
            <a:pPr lvl="2"/>
            <a:r>
              <a:rPr lang="en-US" b="1" dirty="0"/>
              <a:t>DROP INDEX </a:t>
            </a:r>
            <a:r>
              <a:rPr lang="en-US" dirty="0" err="1"/>
              <a:t>index</a:t>
            </a:r>
            <a:r>
              <a:rPr lang="en-US" b="1" dirty="0"/>
              <a:t> ON </a:t>
            </a:r>
            <a:r>
              <a:rPr lang="en-US" dirty="0"/>
              <a:t>table;</a:t>
            </a:r>
          </a:p>
          <a:p>
            <a:pPr lvl="3"/>
            <a:r>
              <a:rPr lang="nl-BE" dirty="0"/>
              <a:t>Dit verwijdert een index uit de database</a:t>
            </a:r>
          </a:p>
          <a:p>
            <a:pPr lvl="3"/>
            <a:r>
              <a:rPr lang="nl-BE" dirty="0"/>
              <a:t>We gebruiken de index naam om de juiste index te verwijderen.</a:t>
            </a:r>
          </a:p>
          <a:p>
            <a:pPr lvl="2"/>
            <a:r>
              <a:rPr lang="en-IE" b="1" dirty="0"/>
              <a:t>DROP TABLE</a:t>
            </a:r>
            <a:r>
              <a:rPr lang="en-IE" dirty="0"/>
              <a:t> </a:t>
            </a:r>
            <a:r>
              <a:rPr lang="en-IE" dirty="0" err="1"/>
              <a:t>tabel</a:t>
            </a:r>
            <a:r>
              <a:rPr lang="en-IE" dirty="0"/>
              <a:t>;</a:t>
            </a:r>
          </a:p>
          <a:p>
            <a:pPr lvl="3"/>
            <a:r>
              <a:rPr lang="nl-NL" dirty="0"/>
              <a:t>Deze instructie verwijdert de gehele tabel uit de database.</a:t>
            </a:r>
            <a:endParaRPr lang="nl-BE" dirty="0"/>
          </a:p>
          <a:p>
            <a:pPr lvl="1"/>
            <a:r>
              <a:rPr lang="nl-BE" dirty="0"/>
              <a:t>Enkele punten om rekening mee te houden:</a:t>
            </a:r>
          </a:p>
          <a:p>
            <a:pPr lvl="2"/>
            <a:r>
              <a:rPr lang="nl-NL" dirty="0"/>
              <a:t>Gegevensverlies:</a:t>
            </a:r>
          </a:p>
          <a:p>
            <a:pPr lvl="3"/>
            <a:r>
              <a:rPr lang="nl-NL" dirty="0"/>
              <a:t>Bij het verwijderen van een kolom of tabel gaat de bijbehorende data permanent verloren. Zorg ervoor dat je een back-up hebt of passende voorzorgsmaatregelen hebt genomen als de data van essentieel belang is.</a:t>
            </a:r>
          </a:p>
          <a:p>
            <a:pPr lvl="2"/>
            <a:r>
              <a:rPr lang="nl-NL" dirty="0"/>
              <a:t>Afhankelijkheden:</a:t>
            </a:r>
          </a:p>
          <a:p>
            <a:pPr lvl="3"/>
            <a:r>
              <a:rPr lang="nl-NL" dirty="0"/>
              <a:t>Als er externe sleutelrestricties, triggers of andere objecten afhankelijk zijn van de kolom of tabel die je wilt verwijderen, kunnen er fouten optreden!</a:t>
            </a:r>
          </a:p>
          <a:p>
            <a:pPr lvl="2"/>
            <a:r>
              <a:rPr lang="nl-NL" dirty="0"/>
              <a:t>Rechten:</a:t>
            </a:r>
          </a:p>
          <a:p>
            <a:pPr lvl="3"/>
            <a:r>
              <a:rPr lang="nl-NL" dirty="0"/>
              <a:t>Zorg ervoor dat je de nodigde rechten hebt om deze bewerkingen uit te voeren.</a:t>
            </a:r>
            <a:endParaRPr lang="nl-BE" dirty="0"/>
          </a:p>
        </p:txBody>
      </p:sp>
    </p:spTree>
    <p:extLst>
      <p:ext uri="{BB962C8B-B14F-4D97-AF65-F5344CB8AC3E}">
        <p14:creationId xmlns:p14="http://schemas.microsoft.com/office/powerpoint/2010/main" val="167237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kolommen verwijderen uit een tabel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Om kolommen te verwijderen uit een tabel moeten we de opbouw van de tabel wijzigen. Dit doen we met de ALTER TABLE instructie.</a:t>
            </a:r>
          </a:p>
          <a:p>
            <a:r>
              <a:rPr lang="nl-BE" dirty="0"/>
              <a:t>Om se kolom in kwestie te verwijderen gebruiken we het DROP COLUMN statement.</a:t>
            </a:r>
          </a:p>
          <a:p>
            <a:pPr lvl="1"/>
            <a:r>
              <a:rPr lang="nl-BE" dirty="0"/>
              <a:t>Vorm:</a:t>
            </a:r>
          </a:p>
          <a:p>
            <a:pPr lvl="2"/>
            <a:r>
              <a:rPr lang="nl-NL" dirty="0"/>
              <a:t>ALTER TABLE tabel DROP COLUMN field;</a:t>
            </a:r>
          </a:p>
          <a:p>
            <a:pPr lvl="1"/>
            <a:r>
              <a:rPr lang="nl-BE" dirty="0"/>
              <a:t>Rekening houden met:</a:t>
            </a:r>
          </a:p>
          <a:p>
            <a:pPr lvl="2"/>
            <a:r>
              <a:rPr lang="nl-BE" dirty="0" err="1"/>
              <a:t>Constraints</a:t>
            </a:r>
            <a:r>
              <a:rPr lang="nl-BE" dirty="0"/>
              <a:t> die op deze kolom staan</a:t>
            </a:r>
          </a:p>
          <a:p>
            <a:pPr lvl="2"/>
            <a:r>
              <a:rPr lang="nl-BE" dirty="0"/>
              <a:t>Indexen die op deze kolom staan.</a:t>
            </a:r>
          </a:p>
          <a:p>
            <a:pPr lvl="2"/>
            <a:r>
              <a:rPr lang="nl-BE" dirty="0"/>
              <a:t>Wanneer we een kolom verwijderen gaat uiteraard ook alle data verloren van de bestaande records die deze kolom bevat.</a:t>
            </a:r>
          </a:p>
        </p:txBody>
      </p:sp>
    </p:spTree>
    <p:extLst>
      <p:ext uri="{BB962C8B-B14F-4D97-AF65-F5344CB8AC3E}">
        <p14:creationId xmlns:p14="http://schemas.microsoft.com/office/powerpoint/2010/main" val="31654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8" y="2644518"/>
            <a:ext cx="11365231" cy="3327251"/>
          </a:xfrm>
        </p:spPr>
        <p:txBody>
          <a:bodyPr>
            <a:normAutofit/>
          </a:bodyPr>
          <a:lstStyle/>
          <a:p>
            <a:r>
              <a:rPr lang="nl-BE" sz="1700" dirty="0"/>
              <a:t>Creëer een nieuwe database met de naam &lt;store&gt;</a:t>
            </a:r>
            <a:r>
              <a:rPr lang="nl-BE" sz="1700" dirty="0" err="1"/>
              <a:t>WebShop</a:t>
            </a:r>
            <a:r>
              <a:rPr lang="nl-BE" sz="1700" dirty="0"/>
              <a:t> waar &lt;store&gt; de naam is van de winkel</a:t>
            </a:r>
          </a:p>
          <a:p>
            <a:pPr lvl="1"/>
            <a:r>
              <a:rPr lang="nl-BE" sz="1400" dirty="0"/>
              <a:t>Creëer de nodige tabellen, relaties en indexen die:</a:t>
            </a:r>
          </a:p>
          <a:p>
            <a:pPr lvl="2">
              <a:buFont typeface="+mj-lt"/>
              <a:buAutoNum type="arabicPeriod"/>
            </a:pPr>
            <a:r>
              <a:rPr lang="nl-BE" sz="1100" dirty="0"/>
              <a:t>Een tabel maakt voor alle klanten. Deze tabel krijgt een numerieke </a:t>
            </a:r>
            <a:r>
              <a:rPr lang="nl-BE" sz="1100" dirty="0" err="1"/>
              <a:t>primary</a:t>
            </a:r>
            <a:r>
              <a:rPr lang="nl-BE" sz="1100" dirty="0"/>
              <a:t> </a:t>
            </a:r>
            <a:r>
              <a:rPr lang="nl-BE" sz="1100" dirty="0" err="1"/>
              <a:t>id</a:t>
            </a:r>
            <a:endParaRPr lang="nl-BE" sz="1100" dirty="0"/>
          </a:p>
          <a:p>
            <a:pPr lvl="2">
              <a:buFont typeface="+mj-lt"/>
              <a:buAutoNum type="arabicPeriod"/>
            </a:pPr>
            <a:r>
              <a:rPr lang="nl-BE" sz="1400" dirty="0"/>
              <a:t>Een tabel maakt voor de verschillende merken en hun contactpersonen. De </a:t>
            </a:r>
            <a:r>
              <a:rPr lang="nl-BE" sz="1400" dirty="0" err="1"/>
              <a:t>id</a:t>
            </a:r>
            <a:r>
              <a:rPr lang="nl-BE" sz="1400" dirty="0"/>
              <a:t> van de merken is een combinatie van de merknaam en het land van vestiging.</a:t>
            </a:r>
          </a:p>
          <a:p>
            <a:pPr lvl="2">
              <a:buFont typeface="+mj-lt"/>
              <a:buAutoNum type="arabicPeriod"/>
            </a:pPr>
            <a:r>
              <a:rPr lang="nl-BE" sz="1400" dirty="0"/>
              <a:t>Een product tabel . Producten krijgen een unieke ID in tekst.</a:t>
            </a:r>
          </a:p>
          <a:p>
            <a:pPr lvl="2">
              <a:buFont typeface="+mj-lt"/>
              <a:buAutoNum type="arabicPeriod"/>
            </a:pPr>
            <a:r>
              <a:rPr lang="nl-BE" sz="1400" dirty="0"/>
              <a:t>Een voorraad tabel . De default voorraad staat op 0 en de update time op vandaag.</a:t>
            </a:r>
          </a:p>
          <a:p>
            <a:pPr lvl="2">
              <a:buFont typeface="+mj-lt"/>
              <a:buAutoNum type="arabicPeriod"/>
            </a:pPr>
            <a:r>
              <a:rPr lang="nl-BE" sz="1400" dirty="0"/>
              <a:t>Maak alle tabellen die je denkt nodig te hebben voor een goede normalisatie</a:t>
            </a:r>
          </a:p>
          <a:p>
            <a:pPr lvl="2">
              <a:buFont typeface="+mj-lt"/>
              <a:buAutoNum type="arabicPeriod"/>
            </a:pPr>
            <a:r>
              <a:rPr lang="nl-BE" sz="1400" dirty="0"/>
              <a:t>Maak de nodige relaties tussen de tabellen.</a:t>
            </a:r>
          </a:p>
          <a:p>
            <a:pPr lvl="2">
              <a:buFont typeface="+mj-lt"/>
              <a:buAutoNum type="arabicPeriod"/>
            </a:pPr>
            <a:r>
              <a:rPr lang="nl-BE" sz="1400" dirty="0"/>
              <a:t>Creëer de indexen die nodig zijn om goed te werken en motiveer</a:t>
            </a:r>
          </a:p>
          <a:p>
            <a:pPr lvl="2">
              <a:buFont typeface="+mj-lt"/>
              <a:buAutoNum type="arabicPeriod"/>
            </a:pPr>
            <a:r>
              <a:rPr lang="nl-BE" sz="1400" dirty="0"/>
              <a:t>Voeg standaard merken toe van de meest gebruikte merken en een basis productenlijst.</a:t>
            </a:r>
          </a:p>
        </p:txBody>
      </p:sp>
    </p:spTree>
    <p:extLst>
      <p:ext uri="{BB962C8B-B14F-4D97-AF65-F5344CB8AC3E}">
        <p14:creationId xmlns:p14="http://schemas.microsoft.com/office/powerpoint/2010/main" val="12822095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418" b="1841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Transactions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Transacties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transactie in SQL Server wordt </a:t>
            </a:r>
            <a:r>
              <a:rPr lang="nl-NL" b="1" dirty="0"/>
              <a:t>gebruikt</a:t>
            </a:r>
            <a:r>
              <a:rPr lang="nl-NL" dirty="0"/>
              <a:t> wanneer een reeks </a:t>
            </a:r>
            <a:r>
              <a:rPr lang="nl-NL" b="1" dirty="0"/>
              <a:t>SQL-instructies als één geheel </a:t>
            </a:r>
            <a:r>
              <a:rPr lang="nl-NL" dirty="0"/>
              <a:t>moeten worden uitgevoerd.</a:t>
            </a:r>
          </a:p>
          <a:p>
            <a:r>
              <a:rPr lang="nl-NL" dirty="0"/>
              <a:t>De transactie wordt </a:t>
            </a:r>
            <a:r>
              <a:rPr lang="nl-NL" b="1" dirty="0"/>
              <a:t>ofwel</a:t>
            </a:r>
            <a:r>
              <a:rPr lang="nl-NL" dirty="0"/>
              <a:t> volledig voltooid (</a:t>
            </a:r>
            <a:r>
              <a:rPr lang="nl-NL" b="1" dirty="0"/>
              <a:t>COMMIT</a:t>
            </a:r>
            <a:r>
              <a:rPr lang="nl-NL" dirty="0"/>
              <a:t>) </a:t>
            </a:r>
            <a:r>
              <a:rPr lang="nl-NL" b="1" dirty="0"/>
              <a:t>of</a:t>
            </a:r>
            <a:r>
              <a:rPr lang="nl-NL" dirty="0"/>
              <a:t> wordt volledig teruggedraaid (</a:t>
            </a:r>
            <a:r>
              <a:rPr lang="nl-NL" b="1" dirty="0"/>
              <a:t>ROLLBACK</a:t>
            </a:r>
            <a:r>
              <a:rPr lang="nl-NL" dirty="0"/>
              <a:t>). </a:t>
            </a:r>
          </a:p>
          <a:p>
            <a:r>
              <a:rPr lang="nl-NL" dirty="0"/>
              <a:t>Dit zorgt ervoor dat de database in een </a:t>
            </a:r>
            <a:r>
              <a:rPr lang="nl-NL" b="1" dirty="0"/>
              <a:t>consistente toestand</a:t>
            </a:r>
            <a:r>
              <a:rPr lang="nl-NL" dirty="0"/>
              <a:t> blijft, zelfs als er fouten optreden tijdens de uitvoering van de transactie.</a:t>
            </a:r>
          </a:p>
          <a:p>
            <a:r>
              <a:rPr lang="nl-NL" dirty="0"/>
              <a:t>We gebruiken 3 instructies om een transactie uit te voeren:</a:t>
            </a:r>
          </a:p>
          <a:p>
            <a:pPr lvl="1"/>
            <a:r>
              <a:rPr lang="nl-NL" dirty="0"/>
              <a:t>BEGIN TRANSACTION: </a:t>
            </a:r>
          </a:p>
          <a:p>
            <a:pPr lvl="2"/>
            <a:r>
              <a:rPr lang="nl-NL" dirty="0"/>
              <a:t>Hiermee start je een nieuwe transactie.</a:t>
            </a:r>
          </a:p>
          <a:p>
            <a:pPr lvl="1"/>
            <a:r>
              <a:rPr lang="nl-NL" dirty="0"/>
              <a:t>COMMIT: </a:t>
            </a:r>
          </a:p>
          <a:p>
            <a:pPr lvl="2"/>
            <a:r>
              <a:rPr lang="nl-NL" dirty="0"/>
              <a:t>Bevestigt de transactie. De wijzigingen worden permanent doorgevoerd in de database.</a:t>
            </a:r>
          </a:p>
          <a:p>
            <a:pPr lvl="1"/>
            <a:r>
              <a:rPr lang="nl-NL" dirty="0"/>
              <a:t>ROLLBACK: </a:t>
            </a:r>
          </a:p>
          <a:p>
            <a:pPr lvl="2"/>
            <a:r>
              <a:rPr lang="nl-NL" dirty="0"/>
              <a:t>Maakt alle wijzigingen in de transactie ongedaan, waardoor de database in de oorspronkelijke staat wordt hersteld.</a:t>
            </a:r>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Voorbeeld van een transaction in een SQL script:</a:t>
            </a:r>
          </a:p>
          <a:p>
            <a:endParaRPr lang="nl-BE" dirty="0"/>
          </a:p>
          <a:p>
            <a:pPr marL="457200" lvl="1" indent="0">
              <a:buNone/>
            </a:pPr>
            <a:r>
              <a:rPr lang="nl-BE" dirty="0"/>
              <a:t>BEGIN TRANSACTION;</a:t>
            </a:r>
          </a:p>
          <a:p>
            <a:pPr marL="457200" lvl="1" indent="0">
              <a:buNone/>
            </a:pPr>
            <a:endParaRPr lang="nl-BE" dirty="0"/>
          </a:p>
          <a:p>
            <a:pPr marL="914400" lvl="2" indent="0">
              <a:buNone/>
            </a:pPr>
            <a:r>
              <a:rPr lang="nl-BE" dirty="0"/>
              <a:t>UPDATE rekeningen SET saldo = saldo – 100 WHERE rekeningnummer = '123';</a:t>
            </a:r>
          </a:p>
          <a:p>
            <a:pPr marL="914400" lvl="2" indent="0">
              <a:buNone/>
            </a:pPr>
            <a:r>
              <a:rPr lang="nl-BE" dirty="0"/>
              <a:t>UPDATE rekeningen SET saldo = saldo + 100 WHERE rekeningnummer = '456’;</a:t>
            </a:r>
          </a:p>
          <a:p>
            <a:pPr marL="914400" lvl="2" indent="0">
              <a:buNone/>
            </a:pPr>
            <a:r>
              <a:rPr lang="nl-BE" sz="3200" dirty="0"/>
              <a:t>…</a:t>
            </a:r>
            <a:endParaRPr lang="nl-BE" dirty="0"/>
          </a:p>
          <a:p>
            <a:pPr marL="914400" lvl="2" indent="0">
              <a:buNone/>
            </a:pPr>
            <a:endParaRPr lang="nl-BE" dirty="0"/>
          </a:p>
          <a:p>
            <a:pPr lvl="2">
              <a:buFont typeface="Wingdings" panose="05000000000000000000" pitchFamily="2" charset="2"/>
              <a:buChar char="n"/>
            </a:pPr>
            <a:r>
              <a:rPr lang="nl-BE" dirty="0"/>
              <a:t>Controleer of er fouten zijn opgetreden</a:t>
            </a:r>
          </a:p>
          <a:p>
            <a:pPr marL="914400" lvl="2" indent="0">
              <a:buNone/>
            </a:pPr>
            <a:r>
              <a:rPr lang="nl-BE" dirty="0"/>
              <a:t>IF @@ERROR = 0</a:t>
            </a:r>
          </a:p>
          <a:p>
            <a:pPr marL="914400" lvl="2" indent="0">
              <a:buNone/>
            </a:pPr>
            <a:r>
              <a:rPr lang="nl-BE" dirty="0"/>
              <a:t>	</a:t>
            </a:r>
            <a:r>
              <a:rPr lang="nl-BE" b="1" dirty="0"/>
              <a:t>COMMIT</a:t>
            </a:r>
            <a:r>
              <a:rPr lang="nl-BE" dirty="0"/>
              <a:t>;</a:t>
            </a:r>
          </a:p>
          <a:p>
            <a:pPr marL="914400" lvl="2" indent="0">
              <a:buNone/>
            </a:pPr>
            <a:r>
              <a:rPr lang="nl-BE" dirty="0"/>
              <a:t>ELSE</a:t>
            </a:r>
          </a:p>
          <a:p>
            <a:pPr marL="914400" lvl="2" indent="0">
              <a:buNone/>
            </a:pPr>
            <a:r>
              <a:rPr lang="nl-BE" dirty="0"/>
              <a:t>	</a:t>
            </a:r>
            <a:r>
              <a:rPr lang="nl-BE" b="1" dirty="0"/>
              <a:t>ROLLBACK</a:t>
            </a:r>
            <a:r>
              <a:rPr lang="nl-BE" dirty="0"/>
              <a:t>;</a:t>
            </a:r>
          </a:p>
        </p:txBody>
      </p:sp>
    </p:spTree>
    <p:extLst>
      <p:ext uri="{BB962C8B-B14F-4D97-AF65-F5344CB8AC3E}">
        <p14:creationId xmlns:p14="http://schemas.microsoft.com/office/powerpoint/2010/main" val="516503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fade">
                                      <p:cBhvr>
                                        <p:cTn id="31" dur="500"/>
                                        <p:tgtEl>
                                          <p:spTgt spid="3">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animEffect transition="in" filter="fade">
                                      <p:cBhvr>
                                        <p:cTn id="34" dur="500"/>
                                        <p:tgtEl>
                                          <p:spTgt spid="3">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animEffect transition="in" filter="fade">
                                      <p:cBhvr>
                                        <p:cTn id="37" dur="500"/>
                                        <p:tgtEl>
                                          <p:spTgt spid="3">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2" end="12"/>
                                            </p:txEl>
                                          </p:spTgt>
                                        </p:tgtEl>
                                        <p:attrNameLst>
                                          <p:attrName>style.visibility</p:attrName>
                                        </p:attrNameLst>
                                      </p:cBhvr>
                                      <p:to>
                                        <p:strVal val="visible"/>
                                      </p:to>
                                    </p:set>
                                    <p:animEffect transition="in" filter="fade">
                                      <p:cBhvr>
                                        <p:cTn id="40"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9650"/>
            <a:ext cx="11363865" cy="5615437"/>
          </a:xfrm>
        </p:spPr>
        <p:txBody>
          <a:bodyPr>
            <a:normAutofit/>
          </a:bodyPr>
          <a:lstStyle/>
          <a:p>
            <a:r>
              <a:rPr lang="nl-NL" dirty="0"/>
              <a:t>SQL Server gebruikt standaard automatische transacties. </a:t>
            </a:r>
          </a:p>
          <a:p>
            <a:pPr lvl="1"/>
            <a:r>
              <a:rPr lang="nl-NL" dirty="0"/>
              <a:t>Als er geen expliciete transactie wordt gestart, wordt elke afzonderlijke SQL-instructie als een afzonderlijke transactie beschouwd. </a:t>
            </a:r>
          </a:p>
          <a:p>
            <a:pPr lvl="1"/>
            <a:r>
              <a:rPr lang="nl-NL" dirty="0"/>
              <a:t>Dit betekent dat als een enkele instructie mislukt, alleen die instructie wordt teruggedraaid.</a:t>
            </a:r>
          </a:p>
          <a:p>
            <a:r>
              <a:rPr lang="nl-NL" dirty="0"/>
              <a:t>Andere databases, zoals Oracle, gebruiken </a:t>
            </a:r>
            <a:r>
              <a:rPr lang="nl-NL" dirty="0" err="1"/>
              <a:t>session</a:t>
            </a:r>
            <a:r>
              <a:rPr lang="nl-NL" dirty="0"/>
              <a:t> transactions. </a:t>
            </a:r>
          </a:p>
          <a:p>
            <a:pPr lvl="1"/>
            <a:r>
              <a:rPr lang="nl-NL" dirty="0"/>
              <a:t>Een transactie wordt dan gekoppeld aan de sessie van de database. Bij een </a:t>
            </a:r>
            <a:r>
              <a:rPr lang="nl-NL" dirty="0" err="1"/>
              <a:t>commit</a:t>
            </a:r>
            <a:r>
              <a:rPr lang="nl-NL" dirty="0"/>
              <a:t> wordt alles </a:t>
            </a:r>
            <a:r>
              <a:rPr lang="nl-NL" dirty="0" err="1"/>
              <a:t>commited</a:t>
            </a:r>
            <a:r>
              <a:rPr lang="nl-NL" dirty="0"/>
              <a:t> sinds de aanvang van die sessie (of van de vorige </a:t>
            </a:r>
            <a:r>
              <a:rPr lang="nl-NL" dirty="0" err="1"/>
              <a:t>commit</a:t>
            </a:r>
            <a:r>
              <a:rPr lang="nl-NL" dirty="0"/>
              <a:t>). Bij een </a:t>
            </a:r>
            <a:r>
              <a:rPr lang="nl-NL" dirty="0" err="1"/>
              <a:t>commit</a:t>
            </a:r>
            <a:r>
              <a:rPr lang="nl-NL" dirty="0"/>
              <a:t> wordt automatisch een nieuwe transaction opgestart.</a:t>
            </a:r>
          </a:p>
          <a:p>
            <a:endParaRPr lang="nl-BE" dirty="0"/>
          </a:p>
        </p:txBody>
      </p:sp>
    </p:spTree>
    <p:extLst>
      <p:ext uri="{BB962C8B-B14F-4D97-AF65-F5344CB8AC3E}">
        <p14:creationId xmlns:p14="http://schemas.microsoft.com/office/powerpoint/2010/main" val="418265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82" r="7882"/>
          <a:stretch/>
        </p:blipFill>
        <p:spPr>
          <a:xfrm>
            <a:off x="3523488" y="22789"/>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065569" cy="3204134"/>
          </a:xfrm>
        </p:spPr>
        <p:txBody>
          <a:bodyPr vert="horz" lIns="91440" tIns="45720" rIns="91440" bIns="45720" rtlCol="0" anchor="b">
            <a:normAutofit/>
          </a:bodyPr>
          <a:lstStyle/>
          <a:p>
            <a:pPr algn="ctr"/>
            <a:r>
              <a:rPr lang="en-US" sz="4800" b="1" dirty="0"/>
              <a:t>Views </a:t>
            </a:r>
            <a:br>
              <a:rPr lang="en-US" sz="4800" b="1" dirty="0"/>
            </a:br>
            <a:r>
              <a:rPr lang="en-US" sz="4800" b="1" dirty="0"/>
              <a:t>&amp; </a:t>
            </a:r>
            <a:br>
              <a:rPr lang="en-US" sz="4800" b="1" dirty="0"/>
            </a:br>
            <a:r>
              <a:rPr lang="en-US" sz="4800" b="1" dirty="0"/>
              <a:t>Stored procedures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4596095"/>
      </p:ext>
    </p:extLst>
  </p:cSld>
  <p:clrMapOvr>
    <a:overrideClrMapping bg1="dk1" tx1="lt1" bg2="dk2" tx2="lt2" accent1="accent1" accent2="accent2" accent3="accent3" accent4="accent4" accent5="accent5" accent6="accent6" hlink="hlink" folHlink="folHlink"/>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view is een opgeslagen query waarmee je een virtuele tabel kunt maken. Het biedt een manier om complexe query's te vereenvoudigen en resultaten opnieuw te gebruiken. </a:t>
            </a:r>
          </a:p>
          <a:p>
            <a:r>
              <a:rPr lang="nl-BE" dirty="0"/>
              <a:t>We baseren een view op het resultaat van een SELECT query, maar die gebruikt wordt als een virtuele tabel.</a:t>
            </a:r>
          </a:p>
          <a:p>
            <a:r>
              <a:rPr lang="nl-BE" dirty="0"/>
              <a:t>Enkele voordelen van Views:</a:t>
            </a:r>
          </a:p>
          <a:p>
            <a:pPr lvl="1"/>
            <a:r>
              <a:rPr lang="nl-BE" dirty="0"/>
              <a:t>Complexe query's kunnen worden opgeslagen en later gewoon als een (virtuele) tabel worden geraadpleegd, al dan niet met WHERE clausule.</a:t>
            </a:r>
          </a:p>
          <a:p>
            <a:pPr lvl="1"/>
            <a:r>
              <a:rPr lang="nl-BE" dirty="0"/>
              <a:t>We kunnen tevens tabellen afschermen door enkel toegang te verlenen via views.</a:t>
            </a:r>
          </a:p>
          <a:p>
            <a:pPr lvl="1"/>
            <a:r>
              <a:rPr lang="nl-BE" dirty="0"/>
              <a:t>Views kunnen ook als bouwstenen worden gebruikt voor andere query's of views.</a:t>
            </a:r>
          </a:p>
        </p:txBody>
      </p:sp>
    </p:spTree>
    <p:extLst>
      <p:ext uri="{BB962C8B-B14F-4D97-AF65-F5344CB8AC3E}">
        <p14:creationId xmlns:p14="http://schemas.microsoft.com/office/powerpoint/2010/main" val="256980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maken een view aan met het </a:t>
            </a:r>
            <a:r>
              <a:rPr lang="nl-BE" b="1" dirty="0"/>
              <a:t>CREATE VIEW</a:t>
            </a:r>
            <a:r>
              <a:rPr lang="nl-BE" dirty="0"/>
              <a:t> statement.</a:t>
            </a:r>
          </a:p>
          <a:p>
            <a:pPr lvl="1"/>
            <a:r>
              <a:rPr lang="nl-BE" dirty="0"/>
              <a:t>Vorm:</a:t>
            </a:r>
          </a:p>
          <a:p>
            <a:pPr marL="914400" lvl="2" indent="0">
              <a:buNone/>
            </a:pPr>
            <a:r>
              <a:rPr lang="en-US" dirty="0"/>
              <a:t>CREATE VIEW </a:t>
            </a:r>
            <a:r>
              <a:rPr lang="en-US" dirty="0" err="1"/>
              <a:t>view_naam</a:t>
            </a:r>
            <a:r>
              <a:rPr lang="en-US" dirty="0"/>
              <a:t> AS</a:t>
            </a:r>
          </a:p>
          <a:p>
            <a:pPr marL="914400" lvl="2" indent="0">
              <a:buNone/>
            </a:pPr>
            <a:r>
              <a:rPr lang="en-US" dirty="0"/>
              <a:t>	SELECT kolom1, kolom2, ...</a:t>
            </a:r>
          </a:p>
          <a:p>
            <a:pPr marL="914400" lvl="2" indent="0">
              <a:buNone/>
            </a:pPr>
            <a:r>
              <a:rPr lang="en-US" dirty="0"/>
              <a:t>	FROM </a:t>
            </a:r>
            <a:r>
              <a:rPr lang="en-US" dirty="0" err="1"/>
              <a:t>tabel</a:t>
            </a:r>
            <a:endParaRPr lang="en-US" dirty="0"/>
          </a:p>
          <a:p>
            <a:pPr marL="914400" lvl="2" indent="0">
              <a:buNone/>
            </a:pPr>
            <a:r>
              <a:rPr lang="en-US" dirty="0"/>
              <a:t>	WHERE </a:t>
            </a:r>
            <a:r>
              <a:rPr lang="en-US" dirty="0" err="1"/>
              <a:t>voorwaarde</a:t>
            </a:r>
            <a:r>
              <a:rPr lang="en-US" dirty="0"/>
              <a:t>;</a:t>
            </a:r>
          </a:p>
          <a:p>
            <a:pPr lvl="2"/>
            <a:r>
              <a:rPr lang="nl-BE" dirty="0"/>
              <a:t>Gebruik:</a:t>
            </a:r>
          </a:p>
          <a:p>
            <a:pPr lvl="3"/>
            <a:r>
              <a:rPr lang="nl-BE" dirty="0"/>
              <a:t>We </a:t>
            </a:r>
            <a:r>
              <a:rPr lang="nl-BE" dirty="0" err="1"/>
              <a:t>creeeren</a:t>
            </a:r>
            <a:r>
              <a:rPr lang="nl-BE" dirty="0"/>
              <a:t> een view die we daarna kunnen aanspreken met zijn naam alsof het een tabel is.</a:t>
            </a:r>
          </a:p>
          <a:p>
            <a:pPr lvl="3"/>
            <a:r>
              <a:rPr lang="nl-BE" dirty="0"/>
              <a:t>Na het ‘CREATE VIEW’ commando schrijven we de query uit zoals de view eruit moet zien.</a:t>
            </a:r>
          </a:p>
          <a:p>
            <a:pPr lvl="3"/>
            <a:r>
              <a:rPr lang="nl-BE" dirty="0"/>
              <a:t>In de SELECT query van een view kunnen we ook werken met </a:t>
            </a:r>
            <a:r>
              <a:rPr lang="nl-BE" dirty="0" err="1"/>
              <a:t>joins</a:t>
            </a:r>
            <a:r>
              <a:rPr lang="nl-BE" dirty="0"/>
              <a:t>, aggregatiefuncties zoals SUM, COUNT, ….</a:t>
            </a:r>
          </a:p>
          <a:p>
            <a:pPr lvl="1"/>
            <a:r>
              <a:rPr lang="nl-BE" dirty="0"/>
              <a:t>We verwijderen een view met het </a:t>
            </a:r>
            <a:r>
              <a:rPr lang="nl-BE" b="1" dirty="0"/>
              <a:t>DROP VIEW</a:t>
            </a:r>
            <a:r>
              <a:rPr lang="nl-BE" dirty="0"/>
              <a:t> commando</a:t>
            </a:r>
          </a:p>
          <a:p>
            <a:pPr lvl="2"/>
            <a:r>
              <a:rPr lang="nl-BE" dirty="0"/>
              <a:t>Vorm:</a:t>
            </a:r>
          </a:p>
          <a:p>
            <a:pPr lvl="3"/>
            <a:r>
              <a:rPr lang="en-US" dirty="0"/>
              <a:t>DROP VIEW IF EXISTS </a:t>
            </a:r>
            <a:r>
              <a:rPr lang="en-US" dirty="0" err="1"/>
              <a:t>view_naam</a:t>
            </a:r>
            <a:r>
              <a:rPr lang="en-US" dirty="0"/>
              <a:t>;</a:t>
            </a:r>
            <a:endParaRPr lang="nl-BE" dirty="0"/>
          </a:p>
        </p:txBody>
      </p:sp>
    </p:spTree>
    <p:extLst>
      <p:ext uri="{BB962C8B-B14F-4D97-AF65-F5344CB8AC3E}">
        <p14:creationId xmlns:p14="http://schemas.microsoft.com/office/powerpoint/2010/main" val="2545546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a:t>
            </a:r>
            <a:r>
              <a:rPr lang="nl-NL" dirty="0" err="1"/>
              <a:t>stored</a:t>
            </a:r>
            <a:r>
              <a:rPr lang="nl-NL" dirty="0"/>
              <a:t> procedure is een </a:t>
            </a:r>
            <a:r>
              <a:rPr lang="nl-NL" b="1" dirty="0"/>
              <a:t>vooraf geschreven set SQL-instructies</a:t>
            </a:r>
            <a:r>
              <a:rPr lang="nl-NL" dirty="0"/>
              <a:t> die opgeslagen is in de database. </a:t>
            </a:r>
          </a:p>
          <a:p>
            <a:r>
              <a:rPr lang="nl-NL" dirty="0"/>
              <a:t>Deze procedures kunnen </a:t>
            </a:r>
            <a:r>
              <a:rPr lang="nl-NL" b="1" dirty="0"/>
              <a:t>parameters</a:t>
            </a:r>
            <a:r>
              <a:rPr lang="nl-NL" dirty="0"/>
              <a:t> accepteren, logica uitvoeren en </a:t>
            </a:r>
            <a:r>
              <a:rPr lang="nl-NL" b="1" dirty="0"/>
              <a:t>resultaten teruggeven</a:t>
            </a:r>
            <a:r>
              <a:rPr lang="nl-NL" dirty="0"/>
              <a:t>. </a:t>
            </a:r>
          </a:p>
          <a:p>
            <a:r>
              <a:rPr lang="nl-NL" dirty="0"/>
              <a:t>Belangrijke Aspecten van Opgeslagen Procedures:</a:t>
            </a:r>
          </a:p>
          <a:p>
            <a:pPr lvl="1"/>
            <a:r>
              <a:rPr lang="nl-NL" b="1" dirty="0"/>
              <a:t>Herbruikbaarheid</a:t>
            </a:r>
            <a:r>
              <a:rPr lang="nl-NL" dirty="0"/>
              <a:t>: Opgeslagen procedures kunnen worden opgeroepen vanuit verschillende delen van een applicatie of database, waardoor ze herbruikbaar zijn.</a:t>
            </a:r>
          </a:p>
          <a:p>
            <a:pPr lvl="1"/>
            <a:r>
              <a:rPr lang="nl-NL" b="1" dirty="0"/>
              <a:t>Parameters</a:t>
            </a:r>
            <a:r>
              <a:rPr lang="nl-NL" dirty="0"/>
              <a:t>: Procedures kunnen parameters accepteren om dynamische waarden te verwerken en flexibiliteit toe te voegen.</a:t>
            </a:r>
          </a:p>
          <a:p>
            <a:pPr lvl="1"/>
            <a:r>
              <a:rPr lang="nl-NL" b="1" dirty="0"/>
              <a:t>Transaction Control</a:t>
            </a:r>
            <a:r>
              <a:rPr lang="nl-NL" dirty="0"/>
              <a:t>: Transactiebeheer kan worden opgenomen in opgeslagen procedures, waardoor het mogelijk is om meerdere SQL-instructies als één transactie uit te voeren.</a:t>
            </a:r>
          </a:p>
          <a:p>
            <a:pPr lvl="1"/>
            <a:r>
              <a:rPr lang="nl-NL" b="1" dirty="0"/>
              <a:t>Beveiliging</a:t>
            </a:r>
            <a:r>
              <a:rPr lang="nl-NL" dirty="0"/>
              <a:t>: Het gebruik van opgeslagen procedures kan de beveiliging verbeteren door directe toegang tot tabellen te vermijden en alleen toegang te verlenen via de procedures.</a:t>
            </a:r>
            <a:endParaRPr lang="nl-BE" dirty="0"/>
          </a:p>
        </p:txBody>
      </p:sp>
    </p:spTree>
    <p:extLst>
      <p:ext uri="{BB962C8B-B14F-4D97-AF65-F5344CB8AC3E}">
        <p14:creationId xmlns:p14="http://schemas.microsoft.com/office/powerpoint/2010/main" val="3785601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gebruiken CREATE PROCEDURE om een </a:t>
            </a:r>
            <a:r>
              <a:rPr lang="nl-BE" dirty="0" err="1"/>
              <a:t>stored</a:t>
            </a:r>
            <a:r>
              <a:rPr lang="nl-BE" dirty="0"/>
              <a:t> procedure aan te maken;</a:t>
            </a:r>
          </a:p>
          <a:p>
            <a:r>
              <a:rPr lang="nl-BE" dirty="0"/>
              <a:t>In een </a:t>
            </a:r>
            <a:r>
              <a:rPr lang="nl-BE" dirty="0" err="1"/>
              <a:t>stored</a:t>
            </a:r>
            <a:r>
              <a:rPr lang="nl-BE" dirty="0"/>
              <a:t> procedure kunnen we parameters declareren die we in de procedures kunnen gebruiken.</a:t>
            </a:r>
          </a:p>
          <a:p>
            <a:pPr lvl="1"/>
            <a:r>
              <a:rPr lang="nl-BE" dirty="0"/>
              <a:t>Vorm:</a:t>
            </a:r>
          </a:p>
          <a:p>
            <a:pPr lvl="2"/>
            <a:r>
              <a:rPr lang="en-IE" dirty="0"/>
              <a:t>CREATE PROCEDURE </a:t>
            </a:r>
            <a:r>
              <a:rPr lang="en-IE" dirty="0" err="1"/>
              <a:t>procedure_naam</a:t>
            </a:r>
            <a:r>
              <a:rPr lang="en-IE" dirty="0"/>
              <a:t> </a:t>
            </a:r>
          </a:p>
          <a:p>
            <a:pPr lvl="3"/>
            <a:r>
              <a:rPr lang="en-IE" sz="2000" dirty="0"/>
              <a:t>@parameter-naam datatype, </a:t>
            </a:r>
          </a:p>
          <a:p>
            <a:pPr lvl="3"/>
            <a:r>
              <a:rPr lang="en-IE" sz="2000" dirty="0"/>
              <a:t>@parameter-naam-n datatype ,</a:t>
            </a:r>
          </a:p>
          <a:p>
            <a:pPr lvl="3"/>
            <a:r>
              <a:rPr lang="en-IE" sz="2000" dirty="0"/>
              <a:t>….</a:t>
            </a:r>
          </a:p>
          <a:p>
            <a:pPr lvl="2"/>
            <a:r>
              <a:rPr lang="en-IE" dirty="0"/>
              <a:t>AS BEGIN</a:t>
            </a:r>
          </a:p>
          <a:p>
            <a:pPr lvl="3"/>
            <a:r>
              <a:rPr lang="en-IE" sz="2000" dirty="0"/>
              <a:t> -- SQL-</a:t>
            </a:r>
            <a:r>
              <a:rPr lang="en-IE" sz="2000" dirty="0" err="1"/>
              <a:t>instructies</a:t>
            </a:r>
            <a:r>
              <a:rPr lang="en-IE" sz="2000" dirty="0"/>
              <a:t> </a:t>
            </a:r>
            <a:r>
              <a:rPr lang="en-IE" sz="2000" dirty="0" err="1"/>
              <a:t>hier</a:t>
            </a:r>
            <a:r>
              <a:rPr lang="en-IE" sz="2000" dirty="0"/>
              <a:t> </a:t>
            </a:r>
          </a:p>
          <a:p>
            <a:pPr lvl="2"/>
            <a:r>
              <a:rPr lang="en-IE" dirty="0"/>
              <a:t>END;</a:t>
            </a:r>
          </a:p>
          <a:p>
            <a:pPr lvl="1"/>
            <a:r>
              <a:rPr lang="nl-BE" dirty="0"/>
              <a:t>Gebruik:</a:t>
            </a:r>
          </a:p>
          <a:p>
            <a:pPr lvl="2"/>
            <a:r>
              <a:rPr lang="nl-BE" dirty="0"/>
              <a:t>Met CREATE PROCEDURE maken we een </a:t>
            </a:r>
            <a:r>
              <a:rPr lang="nl-BE" dirty="0" err="1"/>
              <a:t>stored</a:t>
            </a:r>
            <a:r>
              <a:rPr lang="nl-BE" dirty="0"/>
              <a:t> procedure aan die we een naam geven.</a:t>
            </a:r>
          </a:p>
          <a:p>
            <a:pPr lvl="2"/>
            <a:r>
              <a:rPr lang="nl-BE" dirty="0"/>
              <a:t>Daarna hebben we de mogelijkheid om 1 of meerdere parameters te declareren.</a:t>
            </a:r>
          </a:p>
          <a:p>
            <a:pPr lvl="2"/>
            <a:r>
              <a:rPr lang="nl-BE" dirty="0"/>
              <a:t>Tussen het BEGIN en END statement kunnen we 1 of meerdere SQL instructies geven die uitgevoerd moeten worden wanneer we de </a:t>
            </a:r>
            <a:r>
              <a:rPr lang="nl-BE" dirty="0" err="1"/>
              <a:t>stored</a:t>
            </a:r>
            <a:r>
              <a:rPr lang="nl-BE" dirty="0"/>
              <a:t> procedure aanroepen.</a:t>
            </a:r>
          </a:p>
          <a:p>
            <a:pPr lvl="2"/>
            <a:endParaRPr lang="nl-BE" dirty="0"/>
          </a:p>
        </p:txBody>
      </p:sp>
    </p:spTree>
    <p:extLst>
      <p:ext uri="{BB962C8B-B14F-4D97-AF65-F5344CB8AC3E}">
        <p14:creationId xmlns:p14="http://schemas.microsoft.com/office/powerpoint/2010/main" val="10933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11" end="11"/>
                                            </p:txEl>
                                          </p:spTgt>
                                        </p:tgtEl>
                                        <p:attrNameLst>
                                          <p:attrName>style.visibility</p:attrName>
                                        </p:attrNameLst>
                                      </p:cBhvr>
                                      <p:to>
                                        <p:strVal val="visible"/>
                                      </p:to>
                                    </p:set>
                                    <p:animEffect transition="in" filter="fade">
                                      <p:cBhvr>
                                        <p:cTn id="46" dur="500"/>
                                        <p:tgtEl>
                                          <p:spTgt spid="6">
                                            <p:txEl>
                                              <p:pRg st="11" end="1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normAutofit/>
          </a:bodyPr>
          <a:lstStyle/>
          <a:p>
            <a:r>
              <a:rPr lang="nl-BE" dirty="0"/>
              <a:t>SQL: Gebruik van een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aanroepen met het EXEC commando</a:t>
            </a:r>
          </a:p>
          <a:p>
            <a:pPr lvl="1"/>
            <a:r>
              <a:rPr lang="nl-BE" dirty="0"/>
              <a:t>Vorm:</a:t>
            </a:r>
          </a:p>
          <a:p>
            <a:pPr lvl="2"/>
            <a:r>
              <a:rPr lang="nl-NL" dirty="0"/>
              <a:t>EXEC </a:t>
            </a:r>
            <a:r>
              <a:rPr lang="nl-NL" dirty="0" err="1"/>
              <a:t>procedure_naam</a:t>
            </a:r>
            <a:r>
              <a:rPr lang="nl-NL" dirty="0"/>
              <a:t> @parameter1 = waarde1, @parameter2 = waarde2;</a:t>
            </a:r>
          </a:p>
          <a:p>
            <a:pPr lvl="1"/>
            <a:r>
              <a:rPr lang="nl-NL" dirty="0"/>
              <a:t>Gebruik </a:t>
            </a:r>
          </a:p>
          <a:p>
            <a:pPr lvl="2"/>
            <a:r>
              <a:rPr lang="nl-NL" dirty="0"/>
              <a:t>Met het EXEC commando roepen we de procedure aan. </a:t>
            </a:r>
          </a:p>
          <a:p>
            <a:pPr lvl="2"/>
            <a:r>
              <a:rPr lang="nl-NL" dirty="0"/>
              <a:t>We moeten er uiteraard wel voor zorgen dat we de parameters meegeven die de procedure verwacht.</a:t>
            </a:r>
          </a:p>
          <a:p>
            <a:r>
              <a:rPr lang="nl-NL" dirty="0"/>
              <a:t>Voorbeeld:</a:t>
            </a:r>
          </a:p>
          <a:p>
            <a:pPr lvl="1"/>
            <a:r>
              <a:rPr lang="nl-NL" dirty="0"/>
              <a:t>Procedure:</a:t>
            </a:r>
          </a:p>
          <a:p>
            <a:pPr marL="1371600" lvl="3" indent="0">
              <a:buNone/>
            </a:pPr>
            <a:r>
              <a:rPr lang="en-US" dirty="0"/>
              <a:t>CREATE PROCEDURE </a:t>
            </a:r>
            <a:r>
              <a:rPr lang="en-US" dirty="0" err="1"/>
              <a:t>GetKlantInfo</a:t>
            </a:r>
            <a:endParaRPr lang="en-US" dirty="0"/>
          </a:p>
          <a:p>
            <a:pPr marL="1371600" lvl="3" indent="0">
              <a:buNone/>
            </a:pPr>
            <a:r>
              <a:rPr lang="en-US" dirty="0"/>
              <a:t>	@KlantID int</a:t>
            </a:r>
          </a:p>
          <a:p>
            <a:pPr marL="1371600" lvl="3" indent="0">
              <a:buNone/>
            </a:pPr>
            <a:r>
              <a:rPr lang="en-US" dirty="0"/>
              <a:t>AS BEGIN</a:t>
            </a:r>
          </a:p>
          <a:p>
            <a:pPr marL="457200" lvl="1" indent="0">
              <a:buNone/>
            </a:pPr>
            <a:r>
              <a:rPr lang="en-US" sz="1800" dirty="0"/>
              <a:t>		SELECT * FROM </a:t>
            </a:r>
            <a:r>
              <a:rPr lang="en-US" sz="1800" dirty="0" err="1"/>
              <a:t>Klanten</a:t>
            </a:r>
            <a:r>
              <a:rPr lang="en-US" sz="1800" dirty="0"/>
              <a:t> WHERE </a:t>
            </a:r>
            <a:r>
              <a:rPr lang="en-US" sz="1800" dirty="0" err="1"/>
              <a:t>KlantID</a:t>
            </a:r>
            <a:r>
              <a:rPr lang="en-US" sz="1800" dirty="0"/>
              <a:t> = @KlantID;</a:t>
            </a:r>
          </a:p>
          <a:p>
            <a:pPr marL="1371600" lvl="3" indent="0">
              <a:buNone/>
            </a:pPr>
            <a:r>
              <a:rPr lang="en-US" dirty="0"/>
              <a:t>END;</a:t>
            </a:r>
            <a:endParaRPr lang="nl-NL" dirty="0"/>
          </a:p>
          <a:p>
            <a:pPr lvl="1"/>
            <a:r>
              <a:rPr lang="nl-NL" dirty="0"/>
              <a:t>Aanroep:</a:t>
            </a:r>
          </a:p>
          <a:p>
            <a:pPr marL="914400" lvl="2" indent="0">
              <a:buNone/>
            </a:pPr>
            <a:r>
              <a:rPr lang="en-IE" dirty="0"/>
              <a:t>	EXEC </a:t>
            </a:r>
            <a:r>
              <a:rPr lang="en-IE" dirty="0" err="1"/>
              <a:t>GetKlantInfo</a:t>
            </a:r>
            <a:r>
              <a:rPr lang="en-IE" dirty="0"/>
              <a:t> @KlantID = 123;</a:t>
            </a:r>
            <a:endParaRPr lang="nl-BE" dirty="0"/>
          </a:p>
          <a:p>
            <a:pPr lvl="1"/>
            <a:endParaRPr lang="nl-BE" dirty="0"/>
          </a:p>
        </p:txBody>
      </p:sp>
    </p:spTree>
    <p:extLst>
      <p:ext uri="{BB962C8B-B14F-4D97-AF65-F5344CB8AC3E}">
        <p14:creationId xmlns:p14="http://schemas.microsoft.com/office/powerpoint/2010/main" val="2794390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4" end="14"/>
                                            </p:txEl>
                                          </p:spTgt>
                                        </p:tgtEl>
                                        <p:attrNameLst>
                                          <p:attrName>style.visibility</p:attrName>
                                        </p:attrNameLst>
                                      </p:cBhvr>
                                      <p:to>
                                        <p:strVal val="visible"/>
                                      </p:to>
                                    </p:set>
                                    <p:animEffect transition="in" filter="fade">
                                      <p:cBhvr>
                                        <p:cTn id="61"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 wijzigen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t>
            </a:r>
            <a:r>
              <a:rPr lang="nl-BE" dirty="0" err="1"/>
              <a:t>editeren</a:t>
            </a:r>
            <a:r>
              <a:rPr lang="nl-BE" dirty="0"/>
              <a:t> met het ALTER PROCEDURE statement.</a:t>
            </a:r>
          </a:p>
          <a:p>
            <a:pPr lvl="1"/>
            <a:r>
              <a:rPr lang="nl-BE" dirty="0"/>
              <a:t>Vorm:</a:t>
            </a:r>
          </a:p>
          <a:p>
            <a:pPr marL="914400" lvl="2" indent="0">
              <a:buNone/>
            </a:pPr>
            <a:r>
              <a:rPr lang="nl-NL" sz="1800" dirty="0"/>
              <a:t>ALTER PROCEDURE </a:t>
            </a:r>
            <a:r>
              <a:rPr lang="nl-NL" sz="1800" dirty="0" err="1"/>
              <a:t>procedure_naam</a:t>
            </a:r>
            <a:r>
              <a:rPr lang="nl-NL" sz="1800" dirty="0"/>
              <a:t> </a:t>
            </a:r>
          </a:p>
          <a:p>
            <a:pPr marL="1371600" lvl="3" indent="0">
              <a:buNone/>
            </a:pPr>
            <a:r>
              <a:rPr lang="nl-NL" dirty="0"/>
              <a:t>@nieuwe_parameter datatype,</a:t>
            </a:r>
          </a:p>
          <a:p>
            <a:pPr marL="1371600" lvl="3" indent="0">
              <a:buNone/>
            </a:pPr>
            <a:r>
              <a:rPr lang="nl-NL" dirty="0"/>
              <a:t>…</a:t>
            </a:r>
          </a:p>
          <a:p>
            <a:pPr marL="914400" lvl="2" indent="0">
              <a:buNone/>
            </a:pPr>
            <a:r>
              <a:rPr lang="nl-NL" sz="1800" dirty="0"/>
              <a:t>AS BEGIN </a:t>
            </a:r>
          </a:p>
          <a:p>
            <a:pPr marL="1371600" lvl="3" indent="0">
              <a:buNone/>
            </a:pPr>
            <a:r>
              <a:rPr lang="nl-NL" dirty="0"/>
              <a:t>-- Bijgewerkte SQL-instructies hier </a:t>
            </a:r>
          </a:p>
          <a:p>
            <a:pPr marL="914400" lvl="2" indent="0">
              <a:buNone/>
            </a:pPr>
            <a:r>
              <a:rPr lang="nl-NL" sz="1800" dirty="0"/>
              <a:t>END;</a:t>
            </a:r>
          </a:p>
          <a:p>
            <a:pPr lvl="1"/>
            <a:r>
              <a:rPr lang="nl-NL" dirty="0"/>
              <a:t>Gebruik</a:t>
            </a:r>
          </a:p>
          <a:p>
            <a:pPr lvl="2"/>
            <a:r>
              <a:rPr lang="nl-NL" dirty="0"/>
              <a:t>Met het ALTER PROCEDURE statement  kunnen we de hele procedure wijzigen. </a:t>
            </a:r>
          </a:p>
          <a:p>
            <a:pPr lvl="3">
              <a:buFont typeface="Wingdings" panose="05000000000000000000" pitchFamily="2" charset="2"/>
              <a:buChar char="Ø"/>
            </a:pPr>
            <a:r>
              <a:rPr lang="nl-NL" dirty="0"/>
              <a:t>Het is de bedoeling dat we de procedure in zijn geheel herschrijven en niet enkel de wijzigingen !</a:t>
            </a:r>
          </a:p>
          <a:p>
            <a:r>
              <a:rPr lang="nl-BE" dirty="0"/>
              <a:t>We kunnen een </a:t>
            </a:r>
            <a:r>
              <a:rPr lang="nl-BE" dirty="0" err="1"/>
              <a:t>stored</a:t>
            </a:r>
            <a:r>
              <a:rPr lang="nl-BE" dirty="0"/>
              <a:t> procedure verwijderen met het DROP PROCEDURE statement.</a:t>
            </a:r>
          </a:p>
          <a:p>
            <a:pPr lvl="1"/>
            <a:r>
              <a:rPr lang="nl-BE" dirty="0"/>
              <a:t>Vorm:</a:t>
            </a:r>
          </a:p>
          <a:p>
            <a:pPr marL="914400" lvl="2" indent="0">
              <a:buNone/>
            </a:pPr>
            <a:r>
              <a:rPr lang="en-US" dirty="0"/>
              <a:t>DROP PROCEDURE IF EXISTS </a:t>
            </a:r>
            <a:r>
              <a:rPr lang="en-US" dirty="0" err="1"/>
              <a:t>procedure_naam</a:t>
            </a:r>
            <a:r>
              <a:rPr lang="en-US" dirty="0"/>
              <a:t>;</a:t>
            </a:r>
            <a:endParaRPr lang="nl-BE" dirty="0"/>
          </a:p>
        </p:txBody>
      </p:sp>
    </p:spTree>
    <p:extLst>
      <p:ext uri="{BB962C8B-B14F-4D97-AF65-F5344CB8AC3E}">
        <p14:creationId xmlns:p14="http://schemas.microsoft.com/office/powerpoint/2010/main" val="2273118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Triggered</a:t>
            </a:r>
            <a:r>
              <a:rPr lang="nl-BE" dirty="0"/>
              <a:t>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Wordt verwacht ….</a:t>
            </a:r>
          </a:p>
        </p:txBody>
      </p:sp>
    </p:spTree>
    <p:extLst>
      <p:ext uri="{BB962C8B-B14F-4D97-AF65-F5344CB8AC3E}">
        <p14:creationId xmlns:p14="http://schemas.microsoft.com/office/powerpoint/2010/main" val="113857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endParaRPr lang="nl-BE" dirty="0"/>
          </a:p>
        </p:txBody>
      </p:sp>
    </p:spTree>
    <p:extLst>
      <p:ext uri="{BB962C8B-B14F-4D97-AF65-F5344CB8AC3E}">
        <p14:creationId xmlns:p14="http://schemas.microsoft.com/office/powerpoint/2010/main" val="333663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1133</TotalTime>
  <Words>10878</Words>
  <Application>Microsoft Office PowerPoint</Application>
  <PresentationFormat>Widescreen</PresentationFormat>
  <Paragraphs>1321</Paragraphs>
  <Slides>98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98</vt:i4>
      </vt:variant>
    </vt:vector>
  </HeadingPairs>
  <TitlesOfParts>
    <vt:vector size="103"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 1</vt:lpstr>
      <vt:lpstr>Labo 2</vt:lpstr>
      <vt:lpstr>Labo =&gt; Opdracht !</vt:lpstr>
      <vt:lpstr>Labo 1 Oplossing </vt:lpstr>
      <vt:lpstr>Labo 2 Oplossing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Indelen en sorteren bij SELECT</vt:lpstr>
      <vt:lpstr>SQL: Indelen en sorteren bij SELECT</vt:lpstr>
      <vt:lpstr>SQL: Insert</vt:lpstr>
      <vt:lpstr>SQL: Update </vt:lpstr>
      <vt:lpstr>SQL: Delete</vt:lpstr>
      <vt:lpstr>Labo</vt:lpstr>
      <vt:lpstr>Labo</vt:lpstr>
      <vt:lpstr>Creatie van de database </vt:lpstr>
      <vt:lpstr>SQL: Creatie van de database</vt:lpstr>
      <vt:lpstr>SQL: Constraints toevoegen</vt:lpstr>
      <vt:lpstr>SQL: Constraints toevoegen</vt:lpstr>
      <vt:lpstr>SQL: Indexen toevoegen</vt:lpstr>
      <vt:lpstr>SQL: Indexen toevoegen</vt:lpstr>
      <vt:lpstr>SQL: Opmerkingen bij de tabel creatie</vt:lpstr>
      <vt:lpstr>SQL: Verwijderen van tabellen en indexen</vt:lpstr>
      <vt:lpstr>SQL: kolommen verwijderen uit een tabel</vt:lpstr>
      <vt:lpstr>Labo</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Labo</vt:lpstr>
      <vt:lpstr>Transactions</vt:lpstr>
      <vt:lpstr>SQL: Transacties</vt:lpstr>
      <vt:lpstr>SQL: Transacties</vt:lpstr>
      <vt:lpstr>SQL: Transacties</vt:lpstr>
      <vt:lpstr>Views  &amp;  Stored procedures</vt:lpstr>
      <vt:lpstr>SQL: Views</vt:lpstr>
      <vt:lpstr>SQL: Views</vt:lpstr>
      <vt:lpstr>SQL: Stored procedure</vt:lpstr>
      <vt:lpstr>SQL: Stored procedure</vt:lpstr>
      <vt:lpstr>SQL: Gebruik van een Stored procedure</vt:lpstr>
      <vt:lpstr>SQL: Stored procedure wijzigen</vt:lpstr>
      <vt:lpstr>SQL: Triggered Stored procedure</vt:lpstr>
      <vt:lpstr>SQL: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73</cp:revision>
  <dcterms:created xsi:type="dcterms:W3CDTF">2020-06-11T13:52:31Z</dcterms:created>
  <dcterms:modified xsi:type="dcterms:W3CDTF">2023-11-27T20:56:52Z</dcterms:modified>
</cp:coreProperties>
</file>